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48" r:id="rId1"/>
  </p:sldMasterIdLst>
  <p:notesMasterIdLst>
    <p:notesMasterId r:id="rId31"/>
  </p:notesMasterIdLst>
  <p:handoutMasterIdLst>
    <p:handoutMasterId r:id="rId32"/>
  </p:handoutMasterIdLst>
  <p:sldIdLst>
    <p:sldId id="256" r:id="rId2"/>
    <p:sldId id="316" r:id="rId3"/>
    <p:sldId id="318" r:id="rId4"/>
    <p:sldId id="320" r:id="rId5"/>
    <p:sldId id="321" r:id="rId6"/>
    <p:sldId id="322" r:id="rId7"/>
    <p:sldId id="323" r:id="rId8"/>
    <p:sldId id="319" r:id="rId9"/>
    <p:sldId id="317" r:id="rId10"/>
    <p:sldId id="325" r:id="rId11"/>
    <p:sldId id="327" r:id="rId12"/>
    <p:sldId id="329" r:id="rId13"/>
    <p:sldId id="333" r:id="rId14"/>
    <p:sldId id="334" r:id="rId15"/>
    <p:sldId id="338" r:id="rId16"/>
    <p:sldId id="337" r:id="rId17"/>
    <p:sldId id="330" r:id="rId18"/>
    <p:sldId id="357" r:id="rId19"/>
    <p:sldId id="328" r:id="rId20"/>
    <p:sldId id="342" r:id="rId21"/>
    <p:sldId id="344" r:id="rId22"/>
    <p:sldId id="353" r:id="rId23"/>
    <p:sldId id="345" r:id="rId24"/>
    <p:sldId id="354" r:id="rId25"/>
    <p:sldId id="355" r:id="rId26"/>
    <p:sldId id="347" r:id="rId27"/>
    <p:sldId id="349" r:id="rId28"/>
    <p:sldId id="356" r:id="rId29"/>
    <p:sldId id="35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M" initials="W.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0" autoAdjust="0"/>
    <p:restoredTop sz="85076" autoAdjust="0"/>
  </p:normalViewPr>
  <p:slideViewPr>
    <p:cSldViewPr>
      <p:cViewPr varScale="1">
        <p:scale>
          <a:sx n="111" d="100"/>
          <a:sy n="111" d="100"/>
        </p:scale>
        <p:origin x="151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97BABE-9CF1-4A4E-8CA0-0A8F2B99C25B}" type="doc">
      <dgm:prSet loTypeId="urn:microsoft.com/office/officeart/2008/layout/VerticalAccentList" loCatId="list" qsTypeId="urn:microsoft.com/office/officeart/2005/8/quickstyle/simple3" qsCatId="simple" csTypeId="urn:microsoft.com/office/officeart/2005/8/colors/colorful2" csCatId="colorful" phldr="1"/>
      <dgm:spPr/>
      <dgm:t>
        <a:bodyPr/>
        <a:lstStyle/>
        <a:p>
          <a:endParaRPr lang="en-US"/>
        </a:p>
      </dgm:t>
    </dgm:pt>
    <dgm:pt modelId="{2BA3C001-08D1-47AB-965D-58DB21B55311}">
      <dgm:prSet custT="1"/>
      <dgm:spPr/>
      <dgm:t>
        <a:bodyPr/>
        <a:lstStyle/>
        <a:p>
          <a:pPr algn="ctr" rtl="0"/>
          <a:r>
            <a:rPr lang="en-US" sz="3200" b="1" dirty="0">
              <a:solidFill>
                <a:schemeClr val="accent2">
                  <a:lumMod val="75000"/>
                </a:schemeClr>
              </a:solidFill>
              <a:latin typeface="Algerian" pitchFamily="82" charset="0"/>
            </a:rPr>
            <a:t>Healthcare Service Management</a:t>
          </a:r>
        </a:p>
      </dgm:t>
    </dgm:pt>
    <dgm:pt modelId="{F3BF4E4A-F6C2-4769-BA5B-1F07A5C16EC0}" type="parTrans" cxnId="{41054D4B-FCB6-431E-B7CA-C75909A5C2C4}">
      <dgm:prSet/>
      <dgm:spPr/>
      <dgm:t>
        <a:bodyPr/>
        <a:lstStyle/>
        <a:p>
          <a:endParaRPr lang="en-US"/>
        </a:p>
      </dgm:t>
    </dgm:pt>
    <dgm:pt modelId="{A8C78DDC-4FB0-4317-8187-6D69849F8479}" type="sibTrans" cxnId="{41054D4B-FCB6-431E-B7CA-C75909A5C2C4}">
      <dgm:prSet/>
      <dgm:spPr/>
      <dgm:t>
        <a:bodyPr/>
        <a:lstStyle/>
        <a:p>
          <a:endParaRPr lang="en-US"/>
        </a:p>
      </dgm:t>
    </dgm:pt>
    <dgm:pt modelId="{F0F7EF23-BE89-49CA-AEB4-58E2619071C1}" type="pres">
      <dgm:prSet presAssocID="{BD97BABE-9CF1-4A4E-8CA0-0A8F2B99C25B}" presName="Name0" presStyleCnt="0">
        <dgm:presLayoutVars>
          <dgm:chMax/>
          <dgm:chPref/>
          <dgm:dir/>
        </dgm:presLayoutVars>
      </dgm:prSet>
      <dgm:spPr/>
    </dgm:pt>
    <dgm:pt modelId="{CE5C048E-E3B0-4BF3-9E0B-FC2D0B7960AB}" type="pres">
      <dgm:prSet presAssocID="{2BA3C001-08D1-47AB-965D-58DB21B55311}" presName="parenttextcomposite" presStyleCnt="0"/>
      <dgm:spPr/>
    </dgm:pt>
    <dgm:pt modelId="{BA3D77C7-C752-4C87-8874-7A070DE5E425}" type="pres">
      <dgm:prSet presAssocID="{2BA3C001-08D1-47AB-965D-58DB21B55311}" presName="parenttext" presStyleLbl="revTx" presStyleIdx="0" presStyleCnt="1" custScaleX="174413">
        <dgm:presLayoutVars>
          <dgm:chMax/>
          <dgm:chPref val="2"/>
          <dgm:bulletEnabled val="1"/>
        </dgm:presLayoutVars>
      </dgm:prSet>
      <dgm:spPr/>
    </dgm:pt>
    <dgm:pt modelId="{F6CEDA04-0065-486B-A2F0-4CA7586FD407}" type="pres">
      <dgm:prSet presAssocID="{2BA3C001-08D1-47AB-965D-58DB21B55311}" presName="parallelogramComposite" presStyleCnt="0"/>
      <dgm:spPr/>
    </dgm:pt>
    <dgm:pt modelId="{C201932C-2FE3-48D2-A587-A877F7914365}" type="pres">
      <dgm:prSet presAssocID="{2BA3C001-08D1-47AB-965D-58DB21B55311}" presName="parallelogram1" presStyleLbl="alignNode1" presStyleIdx="0" presStyleCnt="7"/>
      <dgm:spPr/>
    </dgm:pt>
    <dgm:pt modelId="{4A9D78D1-3AC0-4513-9C6D-9113DA49903F}" type="pres">
      <dgm:prSet presAssocID="{2BA3C001-08D1-47AB-965D-58DB21B55311}" presName="parallelogram2" presStyleLbl="alignNode1" presStyleIdx="1" presStyleCnt="7"/>
      <dgm:spPr/>
    </dgm:pt>
    <dgm:pt modelId="{A83A6850-D5AF-4988-ABE5-74A2B9556DA1}" type="pres">
      <dgm:prSet presAssocID="{2BA3C001-08D1-47AB-965D-58DB21B55311}" presName="parallelogram3" presStyleLbl="alignNode1" presStyleIdx="2" presStyleCnt="7"/>
      <dgm:spPr/>
    </dgm:pt>
    <dgm:pt modelId="{A0796FED-14FE-4806-9F7C-208BB17A10B2}" type="pres">
      <dgm:prSet presAssocID="{2BA3C001-08D1-47AB-965D-58DB21B55311}" presName="parallelogram4" presStyleLbl="alignNode1" presStyleIdx="3" presStyleCnt="7"/>
      <dgm:spPr/>
    </dgm:pt>
    <dgm:pt modelId="{8F4A646B-8CA1-4000-9D84-DEAAF3752C9F}" type="pres">
      <dgm:prSet presAssocID="{2BA3C001-08D1-47AB-965D-58DB21B55311}" presName="parallelogram5" presStyleLbl="alignNode1" presStyleIdx="4" presStyleCnt="7"/>
      <dgm:spPr/>
    </dgm:pt>
    <dgm:pt modelId="{3EA5E7BB-59EB-4DA8-AD7E-9DF75411E701}" type="pres">
      <dgm:prSet presAssocID="{2BA3C001-08D1-47AB-965D-58DB21B55311}" presName="parallelogram6" presStyleLbl="alignNode1" presStyleIdx="5" presStyleCnt="7"/>
      <dgm:spPr/>
    </dgm:pt>
    <dgm:pt modelId="{57F788E5-745F-47C5-BB10-361266249570}" type="pres">
      <dgm:prSet presAssocID="{2BA3C001-08D1-47AB-965D-58DB21B55311}" presName="parallelogram7" presStyleLbl="alignNode1" presStyleIdx="6" presStyleCnt="7"/>
      <dgm:spPr/>
    </dgm:pt>
  </dgm:ptLst>
  <dgm:cxnLst>
    <dgm:cxn modelId="{149CFC48-ED9D-46E5-BAC4-565B0F5AD949}" type="presOf" srcId="{BD97BABE-9CF1-4A4E-8CA0-0A8F2B99C25B}" destId="{F0F7EF23-BE89-49CA-AEB4-58E2619071C1}" srcOrd="0" destOrd="0" presId="urn:microsoft.com/office/officeart/2008/layout/VerticalAccentList"/>
    <dgm:cxn modelId="{41054D4B-FCB6-431E-B7CA-C75909A5C2C4}" srcId="{BD97BABE-9CF1-4A4E-8CA0-0A8F2B99C25B}" destId="{2BA3C001-08D1-47AB-965D-58DB21B55311}" srcOrd="0" destOrd="0" parTransId="{F3BF4E4A-F6C2-4769-BA5B-1F07A5C16EC0}" sibTransId="{A8C78DDC-4FB0-4317-8187-6D69849F8479}"/>
    <dgm:cxn modelId="{1BE369C4-9138-45FD-B190-364537FCA704}" type="presOf" srcId="{2BA3C001-08D1-47AB-965D-58DB21B55311}" destId="{BA3D77C7-C752-4C87-8874-7A070DE5E425}" srcOrd="0" destOrd="0" presId="urn:microsoft.com/office/officeart/2008/layout/VerticalAccentList"/>
    <dgm:cxn modelId="{E43B2346-D2C3-493F-B3E1-D766F04F929E}" type="presParOf" srcId="{F0F7EF23-BE89-49CA-AEB4-58E2619071C1}" destId="{CE5C048E-E3B0-4BF3-9E0B-FC2D0B7960AB}" srcOrd="0" destOrd="0" presId="urn:microsoft.com/office/officeart/2008/layout/VerticalAccentList"/>
    <dgm:cxn modelId="{E81CAAF1-25F0-45A1-9ECD-0CAC662A80DD}" type="presParOf" srcId="{CE5C048E-E3B0-4BF3-9E0B-FC2D0B7960AB}" destId="{BA3D77C7-C752-4C87-8874-7A070DE5E425}" srcOrd="0" destOrd="0" presId="urn:microsoft.com/office/officeart/2008/layout/VerticalAccentList"/>
    <dgm:cxn modelId="{265DFCF0-27D8-40DF-8EBD-048040D3F193}" type="presParOf" srcId="{F0F7EF23-BE89-49CA-AEB4-58E2619071C1}" destId="{F6CEDA04-0065-486B-A2F0-4CA7586FD407}" srcOrd="1" destOrd="0" presId="urn:microsoft.com/office/officeart/2008/layout/VerticalAccentList"/>
    <dgm:cxn modelId="{E1F31F6F-38CA-462E-8B0D-1AD1C89C23A5}" type="presParOf" srcId="{F6CEDA04-0065-486B-A2F0-4CA7586FD407}" destId="{C201932C-2FE3-48D2-A587-A877F7914365}" srcOrd="0" destOrd="0" presId="urn:microsoft.com/office/officeart/2008/layout/VerticalAccentList"/>
    <dgm:cxn modelId="{7FF085EE-6B0E-4862-A32B-1DD0105C9186}" type="presParOf" srcId="{F6CEDA04-0065-486B-A2F0-4CA7586FD407}" destId="{4A9D78D1-3AC0-4513-9C6D-9113DA49903F}" srcOrd="1" destOrd="0" presId="urn:microsoft.com/office/officeart/2008/layout/VerticalAccentList"/>
    <dgm:cxn modelId="{F5945535-F156-4D96-AC37-064E1409F836}" type="presParOf" srcId="{F6CEDA04-0065-486B-A2F0-4CA7586FD407}" destId="{A83A6850-D5AF-4988-ABE5-74A2B9556DA1}" srcOrd="2" destOrd="0" presId="urn:microsoft.com/office/officeart/2008/layout/VerticalAccentList"/>
    <dgm:cxn modelId="{B2E28E44-B595-427E-8CF5-1C176BF6C992}" type="presParOf" srcId="{F6CEDA04-0065-486B-A2F0-4CA7586FD407}" destId="{A0796FED-14FE-4806-9F7C-208BB17A10B2}" srcOrd="3" destOrd="0" presId="urn:microsoft.com/office/officeart/2008/layout/VerticalAccentList"/>
    <dgm:cxn modelId="{719613EF-2609-45DD-9555-265D3EB73056}" type="presParOf" srcId="{F6CEDA04-0065-486B-A2F0-4CA7586FD407}" destId="{8F4A646B-8CA1-4000-9D84-DEAAF3752C9F}" srcOrd="4" destOrd="0" presId="urn:microsoft.com/office/officeart/2008/layout/VerticalAccentList"/>
    <dgm:cxn modelId="{35271645-056A-453D-83E7-42195CC9A2CE}" type="presParOf" srcId="{F6CEDA04-0065-486B-A2F0-4CA7586FD407}" destId="{3EA5E7BB-59EB-4DA8-AD7E-9DF75411E701}" srcOrd="5" destOrd="0" presId="urn:microsoft.com/office/officeart/2008/layout/VerticalAccentList"/>
    <dgm:cxn modelId="{2B9A2842-2CB2-4C02-B516-7E75D844E111}" type="presParOf" srcId="{F6CEDA04-0065-486B-A2F0-4CA7586FD407}" destId="{57F788E5-745F-47C5-BB10-361266249570}" srcOrd="6"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51A572-10A3-4220-B89C-B8A30F4E69E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5FC8D72-CC1A-4EE7-AA59-4E981F3BD434}">
      <dgm:prSet custT="1"/>
      <dgm:spPr/>
      <dgm:t>
        <a:bodyPr/>
        <a:lstStyle/>
        <a:p>
          <a:pPr rtl="0"/>
          <a:r>
            <a:rPr lang="en-US" sz="1400"/>
            <a:t>Wafaa Menawi </a:t>
          </a:r>
        </a:p>
      </dgm:t>
    </dgm:pt>
    <dgm:pt modelId="{A357D287-4E08-45AA-B29E-1E59674F825A}" type="parTrans" cxnId="{6921544B-3863-4703-B443-1DAA0A15E6BE}">
      <dgm:prSet/>
      <dgm:spPr/>
      <dgm:t>
        <a:bodyPr/>
        <a:lstStyle/>
        <a:p>
          <a:endParaRPr lang="en-US" sz="4000"/>
        </a:p>
      </dgm:t>
    </dgm:pt>
    <dgm:pt modelId="{7F301E39-6095-4BD2-A345-C184257DCFDC}" type="sibTrans" cxnId="{6921544B-3863-4703-B443-1DAA0A15E6BE}">
      <dgm:prSet/>
      <dgm:spPr/>
      <dgm:t>
        <a:bodyPr/>
        <a:lstStyle/>
        <a:p>
          <a:endParaRPr lang="en-US" sz="4000"/>
        </a:p>
      </dgm:t>
    </dgm:pt>
    <dgm:pt modelId="{4EA38C27-7DB7-4565-B56D-12CBB45FB2C5}">
      <dgm:prSet custT="1"/>
      <dgm:spPr/>
      <dgm:t>
        <a:bodyPr/>
        <a:lstStyle/>
        <a:p>
          <a:pPr rtl="0"/>
          <a:r>
            <a:rPr lang="en-US" sz="1400"/>
            <a:t>Ph.D. Health Care Management</a:t>
          </a:r>
        </a:p>
      </dgm:t>
    </dgm:pt>
    <dgm:pt modelId="{13FF59A1-E458-4A7E-B2E9-CCD66BFC2961}" type="parTrans" cxnId="{D8799960-DFAB-4642-9270-8102CAF7D908}">
      <dgm:prSet/>
      <dgm:spPr/>
      <dgm:t>
        <a:bodyPr/>
        <a:lstStyle/>
        <a:p>
          <a:endParaRPr lang="en-US" sz="4000"/>
        </a:p>
      </dgm:t>
    </dgm:pt>
    <dgm:pt modelId="{3A1D57A8-4AAC-4A24-BCA9-9564F7AE98B8}" type="sibTrans" cxnId="{D8799960-DFAB-4642-9270-8102CAF7D908}">
      <dgm:prSet/>
      <dgm:spPr/>
      <dgm:t>
        <a:bodyPr/>
        <a:lstStyle/>
        <a:p>
          <a:endParaRPr lang="en-US" sz="4000"/>
        </a:p>
      </dgm:t>
    </dgm:pt>
    <dgm:pt modelId="{8FB9F61C-6D5C-489A-830C-01BA554D7B10}">
      <dgm:prSet custT="1"/>
      <dgm:spPr/>
      <dgm:t>
        <a:bodyPr/>
        <a:lstStyle/>
        <a:p>
          <a:pPr rtl="0"/>
          <a:r>
            <a:rPr lang="en-US" sz="1400" dirty="0"/>
            <a:t>Head of Quality Assurance Unit </a:t>
          </a:r>
        </a:p>
      </dgm:t>
    </dgm:pt>
    <dgm:pt modelId="{5C0220E1-974B-4D95-8D45-6692792B3CBF}" type="parTrans" cxnId="{A3D3AA6F-8FC5-48A1-BC5D-2FDDEFC3A20B}">
      <dgm:prSet/>
      <dgm:spPr/>
      <dgm:t>
        <a:bodyPr/>
        <a:lstStyle/>
        <a:p>
          <a:endParaRPr lang="en-US" sz="4000"/>
        </a:p>
      </dgm:t>
    </dgm:pt>
    <dgm:pt modelId="{121566B7-D0EB-445A-805E-C78BD3672150}" type="sibTrans" cxnId="{A3D3AA6F-8FC5-48A1-BC5D-2FDDEFC3A20B}">
      <dgm:prSet/>
      <dgm:spPr/>
      <dgm:t>
        <a:bodyPr/>
        <a:lstStyle/>
        <a:p>
          <a:endParaRPr lang="en-US" sz="4000"/>
        </a:p>
      </dgm:t>
    </dgm:pt>
    <dgm:pt modelId="{2880DE91-1B2D-4DC9-9BCA-B0197CEBA15A}">
      <dgm:prSet custT="1"/>
      <dgm:spPr/>
      <dgm:t>
        <a:bodyPr/>
        <a:lstStyle/>
        <a:p>
          <a:pPr rtl="0"/>
          <a:r>
            <a:rPr lang="en-US" sz="1400"/>
            <a:t>An-Najah BioSciences Unit (NBU) </a:t>
          </a:r>
        </a:p>
      </dgm:t>
    </dgm:pt>
    <dgm:pt modelId="{F55BBA5E-FCDB-466A-B4E6-5AA192F803B3}" type="parTrans" cxnId="{DA83C207-408B-4CF5-8D6F-7C97B260C4BF}">
      <dgm:prSet/>
      <dgm:spPr/>
      <dgm:t>
        <a:bodyPr/>
        <a:lstStyle/>
        <a:p>
          <a:endParaRPr lang="en-US" sz="4000"/>
        </a:p>
      </dgm:t>
    </dgm:pt>
    <dgm:pt modelId="{0C5FC74C-343C-4000-8C1D-4D4D2EFC194E}" type="sibTrans" cxnId="{DA83C207-408B-4CF5-8D6F-7C97B260C4BF}">
      <dgm:prSet/>
      <dgm:spPr/>
      <dgm:t>
        <a:bodyPr/>
        <a:lstStyle/>
        <a:p>
          <a:endParaRPr lang="en-US" sz="4000"/>
        </a:p>
      </dgm:t>
    </dgm:pt>
    <dgm:pt modelId="{10B146F6-A4D8-487A-9323-7C10C7CA0E4D}">
      <dgm:prSet custT="1"/>
      <dgm:spPr/>
      <dgm:t>
        <a:bodyPr/>
        <a:lstStyle/>
        <a:p>
          <a:pPr rtl="0"/>
          <a:r>
            <a:rPr lang="en-US" sz="1400"/>
            <a:t>Mobile: +972 568279063 </a:t>
          </a:r>
        </a:p>
      </dgm:t>
    </dgm:pt>
    <dgm:pt modelId="{CF739AC3-A988-4876-8776-8BA65D154E33}" type="parTrans" cxnId="{8D74E65E-BBB9-47A0-A52F-84CBAF08DAAD}">
      <dgm:prSet/>
      <dgm:spPr/>
      <dgm:t>
        <a:bodyPr/>
        <a:lstStyle/>
        <a:p>
          <a:endParaRPr lang="en-US" sz="4000"/>
        </a:p>
      </dgm:t>
    </dgm:pt>
    <dgm:pt modelId="{F6EBE7AE-7ED8-46FC-97B6-17607143069F}" type="sibTrans" cxnId="{8D74E65E-BBB9-47A0-A52F-84CBAF08DAAD}">
      <dgm:prSet/>
      <dgm:spPr/>
      <dgm:t>
        <a:bodyPr/>
        <a:lstStyle/>
        <a:p>
          <a:endParaRPr lang="en-US" sz="4000"/>
        </a:p>
      </dgm:t>
    </dgm:pt>
    <dgm:pt modelId="{E05382F1-5A63-4ED0-A927-633B2FB08288}">
      <dgm:prSet custT="1"/>
      <dgm:spPr/>
      <dgm:t>
        <a:bodyPr/>
        <a:lstStyle/>
        <a:p>
          <a:pPr rtl="0"/>
          <a:r>
            <a:rPr lang="en-US" sz="1400"/>
            <a:t>E. mail: w.menawi@najah.edu </a:t>
          </a:r>
        </a:p>
      </dgm:t>
    </dgm:pt>
    <dgm:pt modelId="{611640D1-2B4D-48AD-8BF5-D26BABFC1D88}" type="parTrans" cxnId="{9BD1DEB2-79AD-4631-8B9F-187CB0228FB4}">
      <dgm:prSet/>
      <dgm:spPr/>
      <dgm:t>
        <a:bodyPr/>
        <a:lstStyle/>
        <a:p>
          <a:endParaRPr lang="en-US" sz="4000"/>
        </a:p>
      </dgm:t>
    </dgm:pt>
    <dgm:pt modelId="{022BED99-AC25-4356-849C-1927A29C0F91}" type="sibTrans" cxnId="{9BD1DEB2-79AD-4631-8B9F-187CB0228FB4}">
      <dgm:prSet/>
      <dgm:spPr/>
      <dgm:t>
        <a:bodyPr/>
        <a:lstStyle/>
        <a:p>
          <a:endParaRPr lang="en-US" sz="4000"/>
        </a:p>
      </dgm:t>
    </dgm:pt>
    <dgm:pt modelId="{CCCD0997-16C1-406F-87F9-C0A35F8F5A15}" type="pres">
      <dgm:prSet presAssocID="{8851A572-10A3-4220-B89C-B8A30F4E69EA}" presName="linear" presStyleCnt="0">
        <dgm:presLayoutVars>
          <dgm:animLvl val="lvl"/>
          <dgm:resizeHandles val="exact"/>
        </dgm:presLayoutVars>
      </dgm:prSet>
      <dgm:spPr/>
    </dgm:pt>
    <dgm:pt modelId="{426527C5-5B68-4FB5-8168-DCF18AE86F68}" type="pres">
      <dgm:prSet presAssocID="{25FC8D72-CC1A-4EE7-AA59-4E981F3BD434}" presName="parentText" presStyleLbl="node1" presStyleIdx="0" presStyleCnt="6">
        <dgm:presLayoutVars>
          <dgm:chMax val="0"/>
          <dgm:bulletEnabled val="1"/>
        </dgm:presLayoutVars>
      </dgm:prSet>
      <dgm:spPr/>
    </dgm:pt>
    <dgm:pt modelId="{5760FA8F-1E66-489A-92A4-9DDE6ECA8ADA}" type="pres">
      <dgm:prSet presAssocID="{7F301E39-6095-4BD2-A345-C184257DCFDC}" presName="spacer" presStyleCnt="0"/>
      <dgm:spPr/>
    </dgm:pt>
    <dgm:pt modelId="{A1D1E4DE-2D3B-4AFB-88BC-72E76FDE38D5}" type="pres">
      <dgm:prSet presAssocID="{4EA38C27-7DB7-4565-B56D-12CBB45FB2C5}" presName="parentText" presStyleLbl="node1" presStyleIdx="1" presStyleCnt="6">
        <dgm:presLayoutVars>
          <dgm:chMax val="0"/>
          <dgm:bulletEnabled val="1"/>
        </dgm:presLayoutVars>
      </dgm:prSet>
      <dgm:spPr/>
    </dgm:pt>
    <dgm:pt modelId="{8EA79A4E-D648-471C-9170-9FDBE2491C3E}" type="pres">
      <dgm:prSet presAssocID="{3A1D57A8-4AAC-4A24-BCA9-9564F7AE98B8}" presName="spacer" presStyleCnt="0"/>
      <dgm:spPr/>
    </dgm:pt>
    <dgm:pt modelId="{B7A8C16C-5DBB-40FF-A23A-A889266DD7CC}" type="pres">
      <dgm:prSet presAssocID="{8FB9F61C-6D5C-489A-830C-01BA554D7B10}" presName="parentText" presStyleLbl="node1" presStyleIdx="2" presStyleCnt="6">
        <dgm:presLayoutVars>
          <dgm:chMax val="0"/>
          <dgm:bulletEnabled val="1"/>
        </dgm:presLayoutVars>
      </dgm:prSet>
      <dgm:spPr/>
    </dgm:pt>
    <dgm:pt modelId="{1CC9FFFA-0224-4E02-BA03-6552DA2BEE43}" type="pres">
      <dgm:prSet presAssocID="{121566B7-D0EB-445A-805E-C78BD3672150}" presName="spacer" presStyleCnt="0"/>
      <dgm:spPr/>
    </dgm:pt>
    <dgm:pt modelId="{B5FBE0E1-6C87-4B3D-8218-7447C7B7BC56}" type="pres">
      <dgm:prSet presAssocID="{2880DE91-1B2D-4DC9-9BCA-B0197CEBA15A}" presName="parentText" presStyleLbl="node1" presStyleIdx="3" presStyleCnt="6">
        <dgm:presLayoutVars>
          <dgm:chMax val="0"/>
          <dgm:bulletEnabled val="1"/>
        </dgm:presLayoutVars>
      </dgm:prSet>
      <dgm:spPr/>
    </dgm:pt>
    <dgm:pt modelId="{9E450E86-ABE1-4D87-A580-5F555EF39BB1}" type="pres">
      <dgm:prSet presAssocID="{0C5FC74C-343C-4000-8C1D-4D4D2EFC194E}" presName="spacer" presStyleCnt="0"/>
      <dgm:spPr/>
    </dgm:pt>
    <dgm:pt modelId="{D51E889A-9972-4DA1-949E-861592BF20DB}" type="pres">
      <dgm:prSet presAssocID="{10B146F6-A4D8-487A-9323-7C10C7CA0E4D}" presName="parentText" presStyleLbl="node1" presStyleIdx="4" presStyleCnt="6">
        <dgm:presLayoutVars>
          <dgm:chMax val="0"/>
          <dgm:bulletEnabled val="1"/>
        </dgm:presLayoutVars>
      </dgm:prSet>
      <dgm:spPr/>
    </dgm:pt>
    <dgm:pt modelId="{35597801-4EC3-41CB-99E1-5F118BE8497A}" type="pres">
      <dgm:prSet presAssocID="{F6EBE7AE-7ED8-46FC-97B6-17607143069F}" presName="spacer" presStyleCnt="0"/>
      <dgm:spPr/>
    </dgm:pt>
    <dgm:pt modelId="{9B79893C-F79B-43DA-8999-DA516CE9FAE1}" type="pres">
      <dgm:prSet presAssocID="{E05382F1-5A63-4ED0-A927-633B2FB08288}" presName="parentText" presStyleLbl="node1" presStyleIdx="5" presStyleCnt="6">
        <dgm:presLayoutVars>
          <dgm:chMax val="0"/>
          <dgm:bulletEnabled val="1"/>
        </dgm:presLayoutVars>
      </dgm:prSet>
      <dgm:spPr/>
    </dgm:pt>
  </dgm:ptLst>
  <dgm:cxnLst>
    <dgm:cxn modelId="{DA83C207-408B-4CF5-8D6F-7C97B260C4BF}" srcId="{8851A572-10A3-4220-B89C-B8A30F4E69EA}" destId="{2880DE91-1B2D-4DC9-9BCA-B0197CEBA15A}" srcOrd="3" destOrd="0" parTransId="{F55BBA5E-FCDB-466A-B4E6-5AA192F803B3}" sibTransId="{0C5FC74C-343C-4000-8C1D-4D4D2EFC194E}"/>
    <dgm:cxn modelId="{147DE737-F812-4808-A861-3AB3993E2CF1}" type="presOf" srcId="{8851A572-10A3-4220-B89C-B8A30F4E69EA}" destId="{CCCD0997-16C1-406F-87F9-C0A35F8F5A15}" srcOrd="0" destOrd="0" presId="urn:microsoft.com/office/officeart/2005/8/layout/vList2"/>
    <dgm:cxn modelId="{8D74E65E-BBB9-47A0-A52F-84CBAF08DAAD}" srcId="{8851A572-10A3-4220-B89C-B8A30F4E69EA}" destId="{10B146F6-A4D8-487A-9323-7C10C7CA0E4D}" srcOrd="4" destOrd="0" parTransId="{CF739AC3-A988-4876-8776-8BA65D154E33}" sibTransId="{F6EBE7AE-7ED8-46FC-97B6-17607143069F}"/>
    <dgm:cxn modelId="{D8799960-DFAB-4642-9270-8102CAF7D908}" srcId="{8851A572-10A3-4220-B89C-B8A30F4E69EA}" destId="{4EA38C27-7DB7-4565-B56D-12CBB45FB2C5}" srcOrd="1" destOrd="0" parTransId="{13FF59A1-E458-4A7E-B2E9-CCD66BFC2961}" sibTransId="{3A1D57A8-4AAC-4A24-BCA9-9564F7AE98B8}"/>
    <dgm:cxn modelId="{6E87314A-9DA1-4E46-B484-BAF80C110BE5}" type="presOf" srcId="{E05382F1-5A63-4ED0-A927-633B2FB08288}" destId="{9B79893C-F79B-43DA-8999-DA516CE9FAE1}" srcOrd="0" destOrd="0" presId="urn:microsoft.com/office/officeart/2005/8/layout/vList2"/>
    <dgm:cxn modelId="{6921544B-3863-4703-B443-1DAA0A15E6BE}" srcId="{8851A572-10A3-4220-B89C-B8A30F4E69EA}" destId="{25FC8D72-CC1A-4EE7-AA59-4E981F3BD434}" srcOrd="0" destOrd="0" parTransId="{A357D287-4E08-45AA-B29E-1E59674F825A}" sibTransId="{7F301E39-6095-4BD2-A345-C184257DCFDC}"/>
    <dgm:cxn modelId="{A3D3AA6F-8FC5-48A1-BC5D-2FDDEFC3A20B}" srcId="{8851A572-10A3-4220-B89C-B8A30F4E69EA}" destId="{8FB9F61C-6D5C-489A-830C-01BA554D7B10}" srcOrd="2" destOrd="0" parTransId="{5C0220E1-974B-4D95-8D45-6692792B3CBF}" sibTransId="{121566B7-D0EB-445A-805E-C78BD3672150}"/>
    <dgm:cxn modelId="{FFEB6573-0CDC-4DF5-A8DE-FEABA28DCE9A}" type="presOf" srcId="{25FC8D72-CC1A-4EE7-AA59-4E981F3BD434}" destId="{426527C5-5B68-4FB5-8168-DCF18AE86F68}" srcOrd="0" destOrd="0" presId="urn:microsoft.com/office/officeart/2005/8/layout/vList2"/>
    <dgm:cxn modelId="{F1AA797A-FCED-4707-B2BA-12ED69D6B728}" type="presOf" srcId="{2880DE91-1B2D-4DC9-9BCA-B0197CEBA15A}" destId="{B5FBE0E1-6C87-4B3D-8218-7447C7B7BC56}" srcOrd="0" destOrd="0" presId="urn:microsoft.com/office/officeart/2005/8/layout/vList2"/>
    <dgm:cxn modelId="{5C240784-E0B6-4363-AF48-180636A63B04}" type="presOf" srcId="{4EA38C27-7DB7-4565-B56D-12CBB45FB2C5}" destId="{A1D1E4DE-2D3B-4AFB-88BC-72E76FDE38D5}" srcOrd="0" destOrd="0" presId="urn:microsoft.com/office/officeart/2005/8/layout/vList2"/>
    <dgm:cxn modelId="{9BD1DEB2-79AD-4631-8B9F-187CB0228FB4}" srcId="{8851A572-10A3-4220-B89C-B8A30F4E69EA}" destId="{E05382F1-5A63-4ED0-A927-633B2FB08288}" srcOrd="5" destOrd="0" parTransId="{611640D1-2B4D-48AD-8BF5-D26BABFC1D88}" sibTransId="{022BED99-AC25-4356-849C-1927A29C0F91}"/>
    <dgm:cxn modelId="{F0270FD4-E1C1-4E69-AEDB-47573350908D}" type="presOf" srcId="{10B146F6-A4D8-487A-9323-7C10C7CA0E4D}" destId="{D51E889A-9972-4DA1-949E-861592BF20DB}" srcOrd="0" destOrd="0" presId="urn:microsoft.com/office/officeart/2005/8/layout/vList2"/>
    <dgm:cxn modelId="{DE8DD4F7-74EC-4D87-9053-19549B4ADC85}" type="presOf" srcId="{8FB9F61C-6D5C-489A-830C-01BA554D7B10}" destId="{B7A8C16C-5DBB-40FF-A23A-A889266DD7CC}" srcOrd="0" destOrd="0" presId="urn:microsoft.com/office/officeart/2005/8/layout/vList2"/>
    <dgm:cxn modelId="{147ED335-ED97-45D5-ACB6-3D5294F2E9DD}" type="presParOf" srcId="{CCCD0997-16C1-406F-87F9-C0A35F8F5A15}" destId="{426527C5-5B68-4FB5-8168-DCF18AE86F68}" srcOrd="0" destOrd="0" presId="urn:microsoft.com/office/officeart/2005/8/layout/vList2"/>
    <dgm:cxn modelId="{5C4589C8-D0FA-4C56-91E9-95147034B3EE}" type="presParOf" srcId="{CCCD0997-16C1-406F-87F9-C0A35F8F5A15}" destId="{5760FA8F-1E66-489A-92A4-9DDE6ECA8ADA}" srcOrd="1" destOrd="0" presId="urn:microsoft.com/office/officeart/2005/8/layout/vList2"/>
    <dgm:cxn modelId="{28D3DB27-05E2-45F5-A23A-D3FC9D051B89}" type="presParOf" srcId="{CCCD0997-16C1-406F-87F9-C0A35F8F5A15}" destId="{A1D1E4DE-2D3B-4AFB-88BC-72E76FDE38D5}" srcOrd="2" destOrd="0" presId="urn:microsoft.com/office/officeart/2005/8/layout/vList2"/>
    <dgm:cxn modelId="{5A52FB26-468C-4461-9CC2-5C8E216C8304}" type="presParOf" srcId="{CCCD0997-16C1-406F-87F9-C0A35F8F5A15}" destId="{8EA79A4E-D648-471C-9170-9FDBE2491C3E}" srcOrd="3" destOrd="0" presId="urn:microsoft.com/office/officeart/2005/8/layout/vList2"/>
    <dgm:cxn modelId="{BEE65F60-23F8-4A5F-8C4E-CE64D78B4CB0}" type="presParOf" srcId="{CCCD0997-16C1-406F-87F9-C0A35F8F5A15}" destId="{B7A8C16C-5DBB-40FF-A23A-A889266DD7CC}" srcOrd="4" destOrd="0" presId="urn:microsoft.com/office/officeart/2005/8/layout/vList2"/>
    <dgm:cxn modelId="{DCD2B995-3CCA-451A-B574-42D6F23161CC}" type="presParOf" srcId="{CCCD0997-16C1-406F-87F9-C0A35F8F5A15}" destId="{1CC9FFFA-0224-4E02-BA03-6552DA2BEE43}" srcOrd="5" destOrd="0" presId="urn:microsoft.com/office/officeart/2005/8/layout/vList2"/>
    <dgm:cxn modelId="{B7A28044-3CEF-4A5A-AF4A-CA1A9C0357A3}" type="presParOf" srcId="{CCCD0997-16C1-406F-87F9-C0A35F8F5A15}" destId="{B5FBE0E1-6C87-4B3D-8218-7447C7B7BC56}" srcOrd="6" destOrd="0" presId="urn:microsoft.com/office/officeart/2005/8/layout/vList2"/>
    <dgm:cxn modelId="{E4D26513-4FB9-4989-8E09-2704E70DE4BA}" type="presParOf" srcId="{CCCD0997-16C1-406F-87F9-C0A35F8F5A15}" destId="{9E450E86-ABE1-4D87-A580-5F555EF39BB1}" srcOrd="7" destOrd="0" presId="urn:microsoft.com/office/officeart/2005/8/layout/vList2"/>
    <dgm:cxn modelId="{1D02B9DD-DFFD-4791-90C2-B6667343E2D7}" type="presParOf" srcId="{CCCD0997-16C1-406F-87F9-C0A35F8F5A15}" destId="{D51E889A-9972-4DA1-949E-861592BF20DB}" srcOrd="8" destOrd="0" presId="urn:microsoft.com/office/officeart/2005/8/layout/vList2"/>
    <dgm:cxn modelId="{D81BAFA6-3762-4D40-AC25-8EA86214D3F9}" type="presParOf" srcId="{CCCD0997-16C1-406F-87F9-C0A35F8F5A15}" destId="{35597801-4EC3-41CB-99E1-5F118BE8497A}" srcOrd="9" destOrd="0" presId="urn:microsoft.com/office/officeart/2005/8/layout/vList2"/>
    <dgm:cxn modelId="{1DCF7A91-BF77-4BD6-AECA-AA19CA50A443}" type="presParOf" srcId="{CCCD0997-16C1-406F-87F9-C0A35F8F5A15}" destId="{9B79893C-F79B-43DA-8999-DA516CE9FAE1}" srcOrd="1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9A135-D1EE-4569-9FE3-76B75DC01701}" type="doc">
      <dgm:prSet loTypeId="urn:microsoft.com/office/officeart/2008/layout/LinedList" loCatId="list" qsTypeId="urn:microsoft.com/office/officeart/2005/8/quickstyle/simple1" qsCatId="simple" csTypeId="urn:microsoft.com/office/officeart/2005/8/colors/colorful3" csCatId="colorful" phldr="1"/>
      <dgm:spPr/>
      <dgm:t>
        <a:bodyPr/>
        <a:lstStyle/>
        <a:p>
          <a:endParaRPr lang="en-US"/>
        </a:p>
      </dgm:t>
    </dgm:pt>
    <dgm:pt modelId="{FE285115-73A8-4D4A-8EC8-8442F317BCB0}">
      <dgm:prSet custT="1"/>
      <dgm:spPr/>
      <dgm:t>
        <a:bodyPr/>
        <a:lstStyle/>
        <a:p>
          <a:pPr algn="just"/>
          <a:r>
            <a:rPr lang="en-US" sz="1400" dirty="0"/>
            <a:t>four-year study by Continuum Health Partners, a consortium of New York City hospitals, looked at data from the American College of Surgeons National Surgical Quality Improvement Program (ACS NSQIP) and the Society of Thoracic Surgeons performed in three New York City hospitals from 2007 to 2010. A total of 1,768 patients were included. Data were collected for two years before the implementation of P4P and two years after program implementation. </a:t>
          </a:r>
        </a:p>
      </dgm:t>
    </dgm:pt>
    <dgm:pt modelId="{B4979ED7-F85D-4DF0-829F-79501024C201}" type="parTrans" cxnId="{5347B1D8-1A4C-494C-B8A6-C32FA30F8023}">
      <dgm:prSet/>
      <dgm:spPr/>
      <dgm:t>
        <a:bodyPr/>
        <a:lstStyle/>
        <a:p>
          <a:pPr algn="just"/>
          <a:endParaRPr lang="en-US"/>
        </a:p>
      </dgm:t>
    </dgm:pt>
    <dgm:pt modelId="{67C4E3C7-9497-4B9A-B99A-91CBD561321C}" type="sibTrans" cxnId="{5347B1D8-1A4C-494C-B8A6-C32FA30F8023}">
      <dgm:prSet/>
      <dgm:spPr/>
      <dgm:t>
        <a:bodyPr/>
        <a:lstStyle/>
        <a:p>
          <a:pPr algn="just"/>
          <a:endParaRPr lang="en-US"/>
        </a:p>
      </dgm:t>
    </dgm:pt>
    <dgm:pt modelId="{4E103FBD-E01C-4DCC-926D-AE126F8D641D}">
      <dgm:prSet/>
      <dgm:spPr/>
      <dgm:t>
        <a:bodyPr/>
        <a:lstStyle/>
        <a:p>
          <a:pPr algn="just"/>
          <a:r>
            <a:rPr lang="en-US"/>
            <a:t>The study found that P4P can help reduce costs without adversely affecting patient outcomes when quality variables are implemented simultaneously. Moreover, the study suggested that P4P did not result in “cherry picking” patients.</a:t>
          </a:r>
        </a:p>
      </dgm:t>
    </dgm:pt>
    <dgm:pt modelId="{00BADECA-480C-4BC9-92EA-E80696FF7385}" type="parTrans" cxnId="{3E5ECF22-56B2-41ED-A302-32109D1C73BD}">
      <dgm:prSet/>
      <dgm:spPr/>
      <dgm:t>
        <a:bodyPr/>
        <a:lstStyle/>
        <a:p>
          <a:pPr algn="just"/>
          <a:endParaRPr lang="en-US"/>
        </a:p>
      </dgm:t>
    </dgm:pt>
    <dgm:pt modelId="{A944289F-E611-4DCC-93EF-017538BC28FC}" type="sibTrans" cxnId="{3E5ECF22-56B2-41ED-A302-32109D1C73BD}">
      <dgm:prSet/>
      <dgm:spPr/>
      <dgm:t>
        <a:bodyPr/>
        <a:lstStyle/>
        <a:p>
          <a:pPr algn="just"/>
          <a:endParaRPr lang="en-US"/>
        </a:p>
      </dgm:t>
    </dgm:pt>
    <dgm:pt modelId="{E6C8947B-5AE3-4786-9E01-575DF71D7DBE}">
      <dgm:prSet/>
      <dgm:spPr/>
      <dgm:t>
        <a:bodyPr/>
        <a:lstStyle/>
        <a:p>
          <a:pPr algn="just"/>
          <a:r>
            <a:rPr lang="en-US" dirty="0"/>
            <a:t>The researchers suggested that “quality care outcomes should be the essential framework of pay for performance programs.” </a:t>
          </a:r>
        </a:p>
      </dgm:t>
    </dgm:pt>
    <dgm:pt modelId="{27DFF36C-7D4D-40E7-BF43-DE18E21A6002}" type="parTrans" cxnId="{3ABAF69A-3080-4290-9A2F-1281A78875CE}">
      <dgm:prSet/>
      <dgm:spPr/>
      <dgm:t>
        <a:bodyPr/>
        <a:lstStyle/>
        <a:p>
          <a:pPr algn="just"/>
          <a:endParaRPr lang="en-US"/>
        </a:p>
      </dgm:t>
    </dgm:pt>
    <dgm:pt modelId="{71013068-9969-4D38-8498-64D05A352853}" type="sibTrans" cxnId="{3ABAF69A-3080-4290-9A2F-1281A78875CE}">
      <dgm:prSet/>
      <dgm:spPr/>
      <dgm:t>
        <a:bodyPr/>
        <a:lstStyle/>
        <a:p>
          <a:pPr algn="just"/>
          <a:endParaRPr lang="en-US"/>
        </a:p>
      </dgm:t>
    </dgm:pt>
    <dgm:pt modelId="{3116DF64-F98F-42F0-BAC0-F3F7110DDBF7}">
      <dgm:prSet/>
      <dgm:spPr/>
      <dgm:t>
        <a:bodyPr/>
        <a:lstStyle/>
        <a:p>
          <a:pPr algn="just"/>
          <a:r>
            <a:rPr lang="en-US" dirty="0"/>
            <a:t>The ACS NSQIP collects clinical data, including risk factors before surgery, variables during surgery, and survival and morbidity outcomes up to 30 days after surgery. </a:t>
          </a:r>
        </a:p>
      </dgm:t>
    </dgm:pt>
    <dgm:pt modelId="{1EAB6E29-3024-48DA-B9D6-67D2F2A22096}" type="parTrans" cxnId="{315DBA6B-EAF9-4BB3-9BDB-F094B5C21338}">
      <dgm:prSet/>
      <dgm:spPr/>
      <dgm:t>
        <a:bodyPr/>
        <a:lstStyle/>
        <a:p>
          <a:pPr algn="just"/>
          <a:endParaRPr lang="en-US"/>
        </a:p>
      </dgm:t>
    </dgm:pt>
    <dgm:pt modelId="{F7026FBA-51A7-4541-BEE0-9B27772C6CB7}" type="sibTrans" cxnId="{315DBA6B-EAF9-4BB3-9BDB-F094B5C21338}">
      <dgm:prSet/>
      <dgm:spPr/>
      <dgm:t>
        <a:bodyPr/>
        <a:lstStyle/>
        <a:p>
          <a:pPr algn="just"/>
          <a:endParaRPr lang="en-US"/>
        </a:p>
      </dgm:t>
    </dgm:pt>
    <dgm:pt modelId="{61F48A94-760A-46AB-AF10-F60E20E2B208}">
      <dgm:prSet/>
      <dgm:spPr/>
      <dgm:t>
        <a:bodyPr/>
        <a:lstStyle/>
        <a:p>
          <a:pPr algn="just"/>
          <a:r>
            <a:rPr lang="en-US"/>
            <a:t>Complications included pneumonia, pulmonary embolism, unplanned breathing tube insertions, acute renal failure, bleeding requiring transfusion, cardiac arrest, coma, stroke, superficial surgical site infection, and wound disruption. </a:t>
          </a:r>
        </a:p>
      </dgm:t>
    </dgm:pt>
    <dgm:pt modelId="{6C36BBC3-A1EC-4471-A9B5-26A28C64EFC2}" type="parTrans" cxnId="{54300FD1-44DE-47DC-87EA-59090963E3AC}">
      <dgm:prSet/>
      <dgm:spPr/>
      <dgm:t>
        <a:bodyPr/>
        <a:lstStyle/>
        <a:p>
          <a:pPr algn="just"/>
          <a:endParaRPr lang="en-US"/>
        </a:p>
      </dgm:t>
    </dgm:pt>
    <dgm:pt modelId="{E6EEA5FB-608F-4F6C-86E0-12F214213F3B}" type="sibTrans" cxnId="{54300FD1-44DE-47DC-87EA-59090963E3AC}">
      <dgm:prSet/>
      <dgm:spPr/>
      <dgm:t>
        <a:bodyPr/>
        <a:lstStyle/>
        <a:p>
          <a:pPr algn="just"/>
          <a:endParaRPr lang="en-US"/>
        </a:p>
      </dgm:t>
    </dgm:pt>
    <dgm:pt modelId="{4900664F-AC74-48C1-AB15-F8699963DBC9}">
      <dgm:prSet/>
      <dgm:spPr/>
      <dgm:t>
        <a:bodyPr/>
        <a:lstStyle/>
        <a:p>
          <a:pPr algn="just"/>
          <a:r>
            <a:rPr lang="en-US" dirty="0"/>
            <a:t>Cases were normalized by severity index and by comorbidity to ensure the cases were similar before and after the P4P program was implemented. The researchers concluded “</a:t>
          </a:r>
          <a:r>
            <a:rPr lang="en-US" b="1" dirty="0"/>
            <a:t>no significant differences before and after implementation of pay for performance in studying the overall outcomes of these procedures.” </a:t>
          </a:r>
          <a:endParaRPr lang="en-US" dirty="0"/>
        </a:p>
      </dgm:t>
    </dgm:pt>
    <dgm:pt modelId="{60E1BD4F-E283-4A05-B6DA-1EE5C17DEE05}" type="parTrans" cxnId="{9117268C-6644-4339-9565-3D0F4E5DD3B5}">
      <dgm:prSet/>
      <dgm:spPr/>
      <dgm:t>
        <a:bodyPr/>
        <a:lstStyle/>
        <a:p>
          <a:pPr algn="just"/>
          <a:endParaRPr lang="en-US"/>
        </a:p>
      </dgm:t>
    </dgm:pt>
    <dgm:pt modelId="{AF58AB08-3976-4093-AD2C-C8219864301A}" type="sibTrans" cxnId="{9117268C-6644-4339-9565-3D0F4E5DD3B5}">
      <dgm:prSet/>
      <dgm:spPr/>
      <dgm:t>
        <a:bodyPr/>
        <a:lstStyle/>
        <a:p>
          <a:pPr algn="just"/>
          <a:endParaRPr lang="en-US"/>
        </a:p>
      </dgm:t>
    </dgm:pt>
    <dgm:pt modelId="{BB248EC0-0F70-4A40-91DD-FF0AD58E1DA4}" type="pres">
      <dgm:prSet presAssocID="{0D09A135-D1EE-4569-9FE3-76B75DC01701}" presName="vert0" presStyleCnt="0">
        <dgm:presLayoutVars>
          <dgm:dir/>
          <dgm:animOne val="branch"/>
          <dgm:animLvl val="lvl"/>
        </dgm:presLayoutVars>
      </dgm:prSet>
      <dgm:spPr/>
    </dgm:pt>
    <dgm:pt modelId="{924766E4-9492-4575-8FB7-541E1DE4AA62}" type="pres">
      <dgm:prSet presAssocID="{FE285115-73A8-4D4A-8EC8-8442F317BCB0}" presName="thickLine" presStyleLbl="alignNode1" presStyleIdx="0" presStyleCnt="6"/>
      <dgm:spPr/>
    </dgm:pt>
    <dgm:pt modelId="{0FFBA30D-80D1-4AE3-B1A5-62A91F4F0528}" type="pres">
      <dgm:prSet presAssocID="{FE285115-73A8-4D4A-8EC8-8442F317BCB0}" presName="horz1" presStyleCnt="0"/>
      <dgm:spPr/>
    </dgm:pt>
    <dgm:pt modelId="{EC2F3D4C-5374-4C64-97EE-87FF8C77AEE5}" type="pres">
      <dgm:prSet presAssocID="{FE285115-73A8-4D4A-8EC8-8442F317BCB0}" presName="tx1" presStyleLbl="revTx" presStyleIdx="0" presStyleCnt="6" custScaleY="120683"/>
      <dgm:spPr/>
    </dgm:pt>
    <dgm:pt modelId="{F84792D8-DAB3-4334-89C6-E59C10630AA9}" type="pres">
      <dgm:prSet presAssocID="{FE285115-73A8-4D4A-8EC8-8442F317BCB0}" presName="vert1" presStyleCnt="0"/>
      <dgm:spPr/>
    </dgm:pt>
    <dgm:pt modelId="{F2405D06-12BD-4971-A64B-F8CB86E1267F}" type="pres">
      <dgm:prSet presAssocID="{4E103FBD-E01C-4DCC-926D-AE126F8D641D}" presName="thickLine" presStyleLbl="alignNode1" presStyleIdx="1" presStyleCnt="6"/>
      <dgm:spPr/>
    </dgm:pt>
    <dgm:pt modelId="{8CCA6507-56AC-4B4B-88AF-A809449EBE54}" type="pres">
      <dgm:prSet presAssocID="{4E103FBD-E01C-4DCC-926D-AE126F8D641D}" presName="horz1" presStyleCnt="0"/>
      <dgm:spPr/>
    </dgm:pt>
    <dgm:pt modelId="{884FB707-7F18-42BD-8CE2-2475CC7067A4}" type="pres">
      <dgm:prSet presAssocID="{4E103FBD-E01C-4DCC-926D-AE126F8D641D}" presName="tx1" presStyleLbl="revTx" presStyleIdx="1" presStyleCnt="6"/>
      <dgm:spPr/>
    </dgm:pt>
    <dgm:pt modelId="{27D980B6-E08F-48B0-9DDD-57E43E6BF42E}" type="pres">
      <dgm:prSet presAssocID="{4E103FBD-E01C-4DCC-926D-AE126F8D641D}" presName="vert1" presStyleCnt="0"/>
      <dgm:spPr/>
    </dgm:pt>
    <dgm:pt modelId="{FB45EC2F-5D39-45E1-9448-C6B65A53839A}" type="pres">
      <dgm:prSet presAssocID="{E6C8947B-5AE3-4786-9E01-575DF71D7DBE}" presName="thickLine" presStyleLbl="alignNode1" presStyleIdx="2" presStyleCnt="6"/>
      <dgm:spPr/>
    </dgm:pt>
    <dgm:pt modelId="{821B7B79-EE28-4C79-B6AB-B87511D2B40E}" type="pres">
      <dgm:prSet presAssocID="{E6C8947B-5AE3-4786-9E01-575DF71D7DBE}" presName="horz1" presStyleCnt="0"/>
      <dgm:spPr/>
    </dgm:pt>
    <dgm:pt modelId="{62D13D22-1CCA-4D94-817A-B0A5C1504926}" type="pres">
      <dgm:prSet presAssocID="{E6C8947B-5AE3-4786-9E01-575DF71D7DBE}" presName="tx1" presStyleLbl="revTx" presStyleIdx="2" presStyleCnt="6"/>
      <dgm:spPr/>
    </dgm:pt>
    <dgm:pt modelId="{1443C934-A127-4EC2-B3B6-DFB19653AD40}" type="pres">
      <dgm:prSet presAssocID="{E6C8947B-5AE3-4786-9E01-575DF71D7DBE}" presName="vert1" presStyleCnt="0"/>
      <dgm:spPr/>
    </dgm:pt>
    <dgm:pt modelId="{408F09F5-A990-4F9B-9BD1-65E9FEFE6DB0}" type="pres">
      <dgm:prSet presAssocID="{3116DF64-F98F-42F0-BAC0-F3F7110DDBF7}" presName="thickLine" presStyleLbl="alignNode1" presStyleIdx="3" presStyleCnt="6"/>
      <dgm:spPr/>
    </dgm:pt>
    <dgm:pt modelId="{5162B786-B848-4956-BDC6-C3D12AF8D45C}" type="pres">
      <dgm:prSet presAssocID="{3116DF64-F98F-42F0-BAC0-F3F7110DDBF7}" presName="horz1" presStyleCnt="0"/>
      <dgm:spPr/>
    </dgm:pt>
    <dgm:pt modelId="{F28F38BF-2ADB-4742-914E-2D5108200444}" type="pres">
      <dgm:prSet presAssocID="{3116DF64-F98F-42F0-BAC0-F3F7110DDBF7}" presName="tx1" presStyleLbl="revTx" presStyleIdx="3" presStyleCnt="6"/>
      <dgm:spPr/>
    </dgm:pt>
    <dgm:pt modelId="{A51041BE-532A-4C77-8184-E123EE12DEE2}" type="pres">
      <dgm:prSet presAssocID="{3116DF64-F98F-42F0-BAC0-F3F7110DDBF7}" presName="vert1" presStyleCnt="0"/>
      <dgm:spPr/>
    </dgm:pt>
    <dgm:pt modelId="{EBF6CEE0-89CA-4417-B94B-8872D7B11364}" type="pres">
      <dgm:prSet presAssocID="{61F48A94-760A-46AB-AF10-F60E20E2B208}" presName="thickLine" presStyleLbl="alignNode1" presStyleIdx="4" presStyleCnt="6"/>
      <dgm:spPr/>
    </dgm:pt>
    <dgm:pt modelId="{1296F40C-A91E-4C32-9CEC-0406C1C66CF0}" type="pres">
      <dgm:prSet presAssocID="{61F48A94-760A-46AB-AF10-F60E20E2B208}" presName="horz1" presStyleCnt="0"/>
      <dgm:spPr/>
    </dgm:pt>
    <dgm:pt modelId="{97CC287C-54F9-4C0F-A696-0B060396FC76}" type="pres">
      <dgm:prSet presAssocID="{61F48A94-760A-46AB-AF10-F60E20E2B208}" presName="tx1" presStyleLbl="revTx" presStyleIdx="4" presStyleCnt="6"/>
      <dgm:spPr/>
    </dgm:pt>
    <dgm:pt modelId="{B2A8B152-1CCF-4BAB-AE6F-655B49AD97F7}" type="pres">
      <dgm:prSet presAssocID="{61F48A94-760A-46AB-AF10-F60E20E2B208}" presName="vert1" presStyleCnt="0"/>
      <dgm:spPr/>
    </dgm:pt>
    <dgm:pt modelId="{DB309083-BB6E-4C50-B122-4B7052EC4CCF}" type="pres">
      <dgm:prSet presAssocID="{4900664F-AC74-48C1-AB15-F8699963DBC9}" presName="thickLine" presStyleLbl="alignNode1" presStyleIdx="5" presStyleCnt="6"/>
      <dgm:spPr/>
    </dgm:pt>
    <dgm:pt modelId="{B0E2293F-5D6E-4CCA-ABBB-44570EBAEB51}" type="pres">
      <dgm:prSet presAssocID="{4900664F-AC74-48C1-AB15-F8699963DBC9}" presName="horz1" presStyleCnt="0"/>
      <dgm:spPr/>
    </dgm:pt>
    <dgm:pt modelId="{4BA18AFD-CF36-41F5-A2EF-FA4FFAAEE232}" type="pres">
      <dgm:prSet presAssocID="{4900664F-AC74-48C1-AB15-F8699963DBC9}" presName="tx1" presStyleLbl="revTx" presStyleIdx="5" presStyleCnt="6"/>
      <dgm:spPr/>
    </dgm:pt>
    <dgm:pt modelId="{4069E29B-07C8-4975-8243-6A4872CC7C58}" type="pres">
      <dgm:prSet presAssocID="{4900664F-AC74-48C1-AB15-F8699963DBC9}" presName="vert1" presStyleCnt="0"/>
      <dgm:spPr/>
    </dgm:pt>
  </dgm:ptLst>
  <dgm:cxnLst>
    <dgm:cxn modelId="{3E5ECF22-56B2-41ED-A302-32109D1C73BD}" srcId="{0D09A135-D1EE-4569-9FE3-76B75DC01701}" destId="{4E103FBD-E01C-4DCC-926D-AE126F8D641D}" srcOrd="1" destOrd="0" parTransId="{00BADECA-480C-4BC9-92EA-E80696FF7385}" sibTransId="{A944289F-E611-4DCC-93EF-017538BC28FC}"/>
    <dgm:cxn modelId="{7FF0CD65-719A-47CC-B4CD-874B0DF6ED63}" type="presOf" srcId="{FE285115-73A8-4D4A-8EC8-8442F317BCB0}" destId="{EC2F3D4C-5374-4C64-97EE-87FF8C77AEE5}" srcOrd="0" destOrd="0" presId="urn:microsoft.com/office/officeart/2008/layout/LinedList"/>
    <dgm:cxn modelId="{315DBA6B-EAF9-4BB3-9BDB-F094B5C21338}" srcId="{0D09A135-D1EE-4569-9FE3-76B75DC01701}" destId="{3116DF64-F98F-42F0-BAC0-F3F7110DDBF7}" srcOrd="3" destOrd="0" parTransId="{1EAB6E29-3024-48DA-B9D6-67D2F2A22096}" sibTransId="{F7026FBA-51A7-4541-BEE0-9B27772C6CB7}"/>
    <dgm:cxn modelId="{9117268C-6644-4339-9565-3D0F4E5DD3B5}" srcId="{0D09A135-D1EE-4569-9FE3-76B75DC01701}" destId="{4900664F-AC74-48C1-AB15-F8699963DBC9}" srcOrd="5" destOrd="0" parTransId="{60E1BD4F-E283-4A05-B6DA-1EE5C17DEE05}" sibTransId="{AF58AB08-3976-4093-AD2C-C8219864301A}"/>
    <dgm:cxn modelId="{E811458D-F2F9-42D1-8673-238698402547}" type="presOf" srcId="{E6C8947B-5AE3-4786-9E01-575DF71D7DBE}" destId="{62D13D22-1CCA-4D94-817A-B0A5C1504926}" srcOrd="0" destOrd="0" presId="urn:microsoft.com/office/officeart/2008/layout/LinedList"/>
    <dgm:cxn modelId="{3ABAF69A-3080-4290-9A2F-1281A78875CE}" srcId="{0D09A135-D1EE-4569-9FE3-76B75DC01701}" destId="{E6C8947B-5AE3-4786-9E01-575DF71D7DBE}" srcOrd="2" destOrd="0" parTransId="{27DFF36C-7D4D-40E7-BF43-DE18E21A6002}" sibTransId="{71013068-9969-4D38-8498-64D05A352853}"/>
    <dgm:cxn modelId="{FA215AA2-BBD9-4AE0-AEFD-0B0CB3CFE335}" type="presOf" srcId="{0D09A135-D1EE-4569-9FE3-76B75DC01701}" destId="{BB248EC0-0F70-4A40-91DD-FF0AD58E1DA4}" srcOrd="0" destOrd="0" presId="urn:microsoft.com/office/officeart/2008/layout/LinedList"/>
    <dgm:cxn modelId="{77F6CCA6-F623-4FA3-A103-2D82C6243EFE}" type="presOf" srcId="{61F48A94-760A-46AB-AF10-F60E20E2B208}" destId="{97CC287C-54F9-4C0F-A696-0B060396FC76}" srcOrd="0" destOrd="0" presId="urn:microsoft.com/office/officeart/2008/layout/LinedList"/>
    <dgm:cxn modelId="{99D5CCAB-3C1C-4769-888C-BE465DC5B68F}" type="presOf" srcId="{4900664F-AC74-48C1-AB15-F8699963DBC9}" destId="{4BA18AFD-CF36-41F5-A2EF-FA4FFAAEE232}" srcOrd="0" destOrd="0" presId="urn:microsoft.com/office/officeart/2008/layout/LinedList"/>
    <dgm:cxn modelId="{54300FD1-44DE-47DC-87EA-59090963E3AC}" srcId="{0D09A135-D1EE-4569-9FE3-76B75DC01701}" destId="{61F48A94-760A-46AB-AF10-F60E20E2B208}" srcOrd="4" destOrd="0" parTransId="{6C36BBC3-A1EC-4471-A9B5-26A28C64EFC2}" sibTransId="{E6EEA5FB-608F-4F6C-86E0-12F214213F3B}"/>
    <dgm:cxn modelId="{5347B1D8-1A4C-494C-B8A6-C32FA30F8023}" srcId="{0D09A135-D1EE-4569-9FE3-76B75DC01701}" destId="{FE285115-73A8-4D4A-8EC8-8442F317BCB0}" srcOrd="0" destOrd="0" parTransId="{B4979ED7-F85D-4DF0-829F-79501024C201}" sibTransId="{67C4E3C7-9497-4B9A-B99A-91CBD561321C}"/>
    <dgm:cxn modelId="{6F433CEB-D6E3-4F27-B863-8B8DD930F7BB}" type="presOf" srcId="{3116DF64-F98F-42F0-BAC0-F3F7110DDBF7}" destId="{F28F38BF-2ADB-4742-914E-2D5108200444}" srcOrd="0" destOrd="0" presId="urn:microsoft.com/office/officeart/2008/layout/LinedList"/>
    <dgm:cxn modelId="{768DE1F0-8A7F-428D-B2F8-04323DEDBE8B}" type="presOf" srcId="{4E103FBD-E01C-4DCC-926D-AE126F8D641D}" destId="{884FB707-7F18-42BD-8CE2-2475CC7067A4}" srcOrd="0" destOrd="0" presId="urn:microsoft.com/office/officeart/2008/layout/LinedList"/>
    <dgm:cxn modelId="{CCA19E73-CF14-4EA8-8748-2FB4A2ACD2B7}" type="presParOf" srcId="{BB248EC0-0F70-4A40-91DD-FF0AD58E1DA4}" destId="{924766E4-9492-4575-8FB7-541E1DE4AA62}" srcOrd="0" destOrd="0" presId="urn:microsoft.com/office/officeart/2008/layout/LinedList"/>
    <dgm:cxn modelId="{8AF1BC6D-4DD0-4B31-A352-5EF199BED25E}" type="presParOf" srcId="{BB248EC0-0F70-4A40-91DD-FF0AD58E1DA4}" destId="{0FFBA30D-80D1-4AE3-B1A5-62A91F4F0528}" srcOrd="1" destOrd="0" presId="urn:microsoft.com/office/officeart/2008/layout/LinedList"/>
    <dgm:cxn modelId="{0BC32054-98C0-4E37-830D-367A42C367C5}" type="presParOf" srcId="{0FFBA30D-80D1-4AE3-B1A5-62A91F4F0528}" destId="{EC2F3D4C-5374-4C64-97EE-87FF8C77AEE5}" srcOrd="0" destOrd="0" presId="urn:microsoft.com/office/officeart/2008/layout/LinedList"/>
    <dgm:cxn modelId="{B2F1830A-07D3-4812-A0A1-C4BCAB4CF868}" type="presParOf" srcId="{0FFBA30D-80D1-4AE3-B1A5-62A91F4F0528}" destId="{F84792D8-DAB3-4334-89C6-E59C10630AA9}" srcOrd="1" destOrd="0" presId="urn:microsoft.com/office/officeart/2008/layout/LinedList"/>
    <dgm:cxn modelId="{B344BDEB-F67D-458E-BC83-69D003B572E4}" type="presParOf" srcId="{BB248EC0-0F70-4A40-91DD-FF0AD58E1DA4}" destId="{F2405D06-12BD-4971-A64B-F8CB86E1267F}" srcOrd="2" destOrd="0" presId="urn:microsoft.com/office/officeart/2008/layout/LinedList"/>
    <dgm:cxn modelId="{B2D927A9-E802-4B97-9D66-828E3BF531AC}" type="presParOf" srcId="{BB248EC0-0F70-4A40-91DD-FF0AD58E1DA4}" destId="{8CCA6507-56AC-4B4B-88AF-A809449EBE54}" srcOrd="3" destOrd="0" presId="urn:microsoft.com/office/officeart/2008/layout/LinedList"/>
    <dgm:cxn modelId="{5FC22A07-0C68-45D3-84D9-EF82815731DC}" type="presParOf" srcId="{8CCA6507-56AC-4B4B-88AF-A809449EBE54}" destId="{884FB707-7F18-42BD-8CE2-2475CC7067A4}" srcOrd="0" destOrd="0" presId="urn:microsoft.com/office/officeart/2008/layout/LinedList"/>
    <dgm:cxn modelId="{B9CB3705-B5ED-4F93-AE54-79587439B3B3}" type="presParOf" srcId="{8CCA6507-56AC-4B4B-88AF-A809449EBE54}" destId="{27D980B6-E08F-48B0-9DDD-57E43E6BF42E}" srcOrd="1" destOrd="0" presId="urn:microsoft.com/office/officeart/2008/layout/LinedList"/>
    <dgm:cxn modelId="{C68761B8-D5F3-430B-ACD7-778AB2F0204E}" type="presParOf" srcId="{BB248EC0-0F70-4A40-91DD-FF0AD58E1DA4}" destId="{FB45EC2F-5D39-45E1-9448-C6B65A53839A}" srcOrd="4" destOrd="0" presId="urn:microsoft.com/office/officeart/2008/layout/LinedList"/>
    <dgm:cxn modelId="{46555BD3-02E2-4679-B0FC-BB23BD9EBF97}" type="presParOf" srcId="{BB248EC0-0F70-4A40-91DD-FF0AD58E1DA4}" destId="{821B7B79-EE28-4C79-B6AB-B87511D2B40E}" srcOrd="5" destOrd="0" presId="urn:microsoft.com/office/officeart/2008/layout/LinedList"/>
    <dgm:cxn modelId="{CB0DBB4F-14C9-4CB8-ACE8-D067DF631967}" type="presParOf" srcId="{821B7B79-EE28-4C79-B6AB-B87511D2B40E}" destId="{62D13D22-1CCA-4D94-817A-B0A5C1504926}" srcOrd="0" destOrd="0" presId="urn:microsoft.com/office/officeart/2008/layout/LinedList"/>
    <dgm:cxn modelId="{AFAE5A10-5A81-4A46-B4E1-26F8E85D0BA4}" type="presParOf" srcId="{821B7B79-EE28-4C79-B6AB-B87511D2B40E}" destId="{1443C934-A127-4EC2-B3B6-DFB19653AD40}" srcOrd="1" destOrd="0" presId="urn:microsoft.com/office/officeart/2008/layout/LinedList"/>
    <dgm:cxn modelId="{EB244EC3-B0D5-4143-8164-B36D5BAF5045}" type="presParOf" srcId="{BB248EC0-0F70-4A40-91DD-FF0AD58E1DA4}" destId="{408F09F5-A990-4F9B-9BD1-65E9FEFE6DB0}" srcOrd="6" destOrd="0" presId="urn:microsoft.com/office/officeart/2008/layout/LinedList"/>
    <dgm:cxn modelId="{C487FA89-7F6E-464D-BE75-33F58E6571B4}" type="presParOf" srcId="{BB248EC0-0F70-4A40-91DD-FF0AD58E1DA4}" destId="{5162B786-B848-4956-BDC6-C3D12AF8D45C}" srcOrd="7" destOrd="0" presId="urn:microsoft.com/office/officeart/2008/layout/LinedList"/>
    <dgm:cxn modelId="{D4BDAED2-7A56-4243-B2C5-466905BBF246}" type="presParOf" srcId="{5162B786-B848-4956-BDC6-C3D12AF8D45C}" destId="{F28F38BF-2ADB-4742-914E-2D5108200444}" srcOrd="0" destOrd="0" presId="urn:microsoft.com/office/officeart/2008/layout/LinedList"/>
    <dgm:cxn modelId="{68DDCCBD-A2D4-42AF-B98E-322882939EEF}" type="presParOf" srcId="{5162B786-B848-4956-BDC6-C3D12AF8D45C}" destId="{A51041BE-532A-4C77-8184-E123EE12DEE2}" srcOrd="1" destOrd="0" presId="urn:microsoft.com/office/officeart/2008/layout/LinedList"/>
    <dgm:cxn modelId="{9D4023A6-6D08-4B30-94D9-793A5A0B08A6}" type="presParOf" srcId="{BB248EC0-0F70-4A40-91DD-FF0AD58E1DA4}" destId="{EBF6CEE0-89CA-4417-B94B-8872D7B11364}" srcOrd="8" destOrd="0" presId="urn:microsoft.com/office/officeart/2008/layout/LinedList"/>
    <dgm:cxn modelId="{09F1C72D-1C3D-4ED5-AE84-BFA2E580D273}" type="presParOf" srcId="{BB248EC0-0F70-4A40-91DD-FF0AD58E1DA4}" destId="{1296F40C-A91E-4C32-9CEC-0406C1C66CF0}" srcOrd="9" destOrd="0" presId="urn:microsoft.com/office/officeart/2008/layout/LinedList"/>
    <dgm:cxn modelId="{4DCC97E9-4EEC-4362-8523-8F13485C59D3}" type="presParOf" srcId="{1296F40C-A91E-4C32-9CEC-0406C1C66CF0}" destId="{97CC287C-54F9-4C0F-A696-0B060396FC76}" srcOrd="0" destOrd="0" presId="urn:microsoft.com/office/officeart/2008/layout/LinedList"/>
    <dgm:cxn modelId="{175856E9-D411-4744-8DEA-F04826D84922}" type="presParOf" srcId="{1296F40C-A91E-4C32-9CEC-0406C1C66CF0}" destId="{B2A8B152-1CCF-4BAB-AE6F-655B49AD97F7}" srcOrd="1" destOrd="0" presId="urn:microsoft.com/office/officeart/2008/layout/LinedList"/>
    <dgm:cxn modelId="{B6C7DE0F-2467-42C6-AEB5-E632325F9ABF}" type="presParOf" srcId="{BB248EC0-0F70-4A40-91DD-FF0AD58E1DA4}" destId="{DB309083-BB6E-4C50-B122-4B7052EC4CCF}" srcOrd="10" destOrd="0" presId="urn:microsoft.com/office/officeart/2008/layout/LinedList"/>
    <dgm:cxn modelId="{EA74DCD6-DB8C-4AE7-8D41-5C5D2334AB78}" type="presParOf" srcId="{BB248EC0-0F70-4A40-91DD-FF0AD58E1DA4}" destId="{B0E2293F-5D6E-4CCA-ABBB-44570EBAEB51}" srcOrd="11" destOrd="0" presId="urn:microsoft.com/office/officeart/2008/layout/LinedList"/>
    <dgm:cxn modelId="{87F96ECF-D620-474A-AB0D-D949F1155BAC}" type="presParOf" srcId="{B0E2293F-5D6E-4CCA-ABBB-44570EBAEB51}" destId="{4BA18AFD-CF36-41F5-A2EF-FA4FFAAEE232}" srcOrd="0" destOrd="0" presId="urn:microsoft.com/office/officeart/2008/layout/LinedList"/>
    <dgm:cxn modelId="{9C6E02A4-0390-4497-A46A-82DCC81F5F8C}" type="presParOf" srcId="{B0E2293F-5D6E-4CCA-ABBB-44570EBAEB51}" destId="{4069E29B-07C8-4975-8243-6A4872CC7C5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E8F051-9062-43D9-B65E-CDE36665F254}"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BA4C8D49-8174-4DF5-8C76-5BA1518B3CC4}">
      <dgm:prSet/>
      <dgm:spPr/>
      <dgm:t>
        <a:bodyPr/>
        <a:lstStyle/>
        <a:p>
          <a:pPr algn="just"/>
          <a:r>
            <a:rPr lang="en-US" b="1" dirty="0"/>
            <a:t>At the Hospital of Central Connecticut</a:t>
          </a:r>
          <a:r>
            <a:rPr lang="en-US" dirty="0"/>
            <a:t>, for example, all emergency department physicians receive the same base pay and the same opportunity to increase that by about 30 percent based on performance. The amount of variable compensation they receive is based on productivity (75 percent) and patient satisfaction (25 percent). Before the implementation of the program, the compensation plan rewarded physicians by their tenure with no objective criteria. Patient satisfaction was below the 70th percentile. </a:t>
          </a:r>
        </a:p>
      </dgm:t>
    </dgm:pt>
    <dgm:pt modelId="{532D6AE7-F00C-4B12-9843-FC6649383B09}" type="parTrans" cxnId="{85C6A019-95E4-4071-AF69-9DF3C3817716}">
      <dgm:prSet/>
      <dgm:spPr/>
      <dgm:t>
        <a:bodyPr/>
        <a:lstStyle/>
        <a:p>
          <a:endParaRPr lang="en-US"/>
        </a:p>
      </dgm:t>
    </dgm:pt>
    <dgm:pt modelId="{500E9D3B-0488-4AAF-8BFC-102FD6832BDF}" type="sibTrans" cxnId="{85C6A019-95E4-4071-AF69-9DF3C3817716}">
      <dgm:prSet/>
      <dgm:spPr/>
      <dgm:t>
        <a:bodyPr/>
        <a:lstStyle/>
        <a:p>
          <a:endParaRPr lang="en-US"/>
        </a:p>
      </dgm:t>
    </dgm:pt>
    <dgm:pt modelId="{7EB05718-850F-462E-8B66-C90EBD2B9C4C}">
      <dgm:prSet/>
      <dgm:spPr/>
      <dgm:t>
        <a:bodyPr/>
        <a:lstStyle/>
        <a:p>
          <a:pPr algn="just"/>
          <a:r>
            <a:rPr lang="en-US" dirty="0"/>
            <a:t>Two somewhat unique “twists” to the Central Connecticut program are: (1) if a doctor fails to meet certain ED quality standards in a given quarter she/he receives a formal performance improvement plan and if the standards are not met in two consecutive quarters he/she is asked to leave; and (2) no physician receives the patient satisfaction component of the variable pay unless all doctors in the group score at least in the 70th percentile on the quarterly patient satisfaction survey. </a:t>
          </a:r>
        </a:p>
      </dgm:t>
    </dgm:pt>
    <dgm:pt modelId="{D9933ED2-FABB-46EE-8DE1-8C70E4221B7F}" type="parTrans" cxnId="{FA0E16AD-F391-45A8-9B3D-7D2C5C158A8D}">
      <dgm:prSet/>
      <dgm:spPr/>
      <dgm:t>
        <a:bodyPr/>
        <a:lstStyle/>
        <a:p>
          <a:endParaRPr lang="en-US"/>
        </a:p>
      </dgm:t>
    </dgm:pt>
    <dgm:pt modelId="{0867D930-ACA6-48F4-8476-6065C0E3CB71}" type="sibTrans" cxnId="{FA0E16AD-F391-45A8-9B3D-7D2C5C158A8D}">
      <dgm:prSet/>
      <dgm:spPr/>
      <dgm:t>
        <a:bodyPr/>
        <a:lstStyle/>
        <a:p>
          <a:endParaRPr lang="en-US"/>
        </a:p>
      </dgm:t>
    </dgm:pt>
    <dgm:pt modelId="{4C17A5F2-BDB6-401A-A9D9-E04708B3986A}">
      <dgm:prSet/>
      <dgm:spPr/>
      <dgm:t>
        <a:bodyPr/>
        <a:lstStyle/>
        <a:p>
          <a:pPr algn="just"/>
          <a:r>
            <a:rPr lang="en-US" dirty="0"/>
            <a:t>Since the compensation plan was changed five years ago, patient satisfaction has never fallen below the 80th percentile and hit the 99th percentile in two quarters. According to the chief of emergency medicine, “one physician went from my lowest performer to one of the top three performers consistently for three years. And, he was totally motivated by the change in compensation.”</a:t>
          </a:r>
        </a:p>
      </dgm:t>
    </dgm:pt>
    <dgm:pt modelId="{CBC35128-72F2-4C89-B6D7-CB6A015A6FC6}" type="parTrans" cxnId="{C86A2505-B1CC-4DC2-A5BE-D757B1988325}">
      <dgm:prSet/>
      <dgm:spPr/>
      <dgm:t>
        <a:bodyPr/>
        <a:lstStyle/>
        <a:p>
          <a:endParaRPr lang="en-US"/>
        </a:p>
      </dgm:t>
    </dgm:pt>
    <dgm:pt modelId="{3BEF220E-0E84-43CB-BBF1-3A39B46AC944}" type="sibTrans" cxnId="{C86A2505-B1CC-4DC2-A5BE-D757B1988325}">
      <dgm:prSet/>
      <dgm:spPr/>
      <dgm:t>
        <a:bodyPr/>
        <a:lstStyle/>
        <a:p>
          <a:endParaRPr lang="en-US"/>
        </a:p>
      </dgm:t>
    </dgm:pt>
    <dgm:pt modelId="{4BA0284D-B190-4D75-91B7-AF6EED1A55A1}" type="pres">
      <dgm:prSet presAssocID="{3AE8F051-9062-43D9-B65E-CDE36665F254}" presName="linear" presStyleCnt="0">
        <dgm:presLayoutVars>
          <dgm:animLvl val="lvl"/>
          <dgm:resizeHandles val="exact"/>
        </dgm:presLayoutVars>
      </dgm:prSet>
      <dgm:spPr/>
    </dgm:pt>
    <dgm:pt modelId="{8192DAFE-6483-4EDA-BC1B-5A5E264271DF}" type="pres">
      <dgm:prSet presAssocID="{BA4C8D49-8174-4DF5-8C76-5BA1518B3CC4}" presName="parentText" presStyleLbl="node1" presStyleIdx="0" presStyleCnt="3">
        <dgm:presLayoutVars>
          <dgm:chMax val="0"/>
          <dgm:bulletEnabled val="1"/>
        </dgm:presLayoutVars>
      </dgm:prSet>
      <dgm:spPr/>
    </dgm:pt>
    <dgm:pt modelId="{F31B4A96-A842-4B20-895A-03CB58ADC848}" type="pres">
      <dgm:prSet presAssocID="{500E9D3B-0488-4AAF-8BFC-102FD6832BDF}" presName="spacer" presStyleCnt="0"/>
      <dgm:spPr/>
    </dgm:pt>
    <dgm:pt modelId="{F6EF2832-36F5-4CA1-A79B-91E45F554320}" type="pres">
      <dgm:prSet presAssocID="{7EB05718-850F-462E-8B66-C90EBD2B9C4C}" presName="parentText" presStyleLbl="node1" presStyleIdx="1" presStyleCnt="3">
        <dgm:presLayoutVars>
          <dgm:chMax val="0"/>
          <dgm:bulletEnabled val="1"/>
        </dgm:presLayoutVars>
      </dgm:prSet>
      <dgm:spPr/>
    </dgm:pt>
    <dgm:pt modelId="{F3849419-6DF5-47B9-AA37-898B29509A08}" type="pres">
      <dgm:prSet presAssocID="{0867D930-ACA6-48F4-8476-6065C0E3CB71}" presName="spacer" presStyleCnt="0"/>
      <dgm:spPr/>
    </dgm:pt>
    <dgm:pt modelId="{0FE27241-C0DC-4218-9B4F-A280174252B5}" type="pres">
      <dgm:prSet presAssocID="{4C17A5F2-BDB6-401A-A9D9-E04708B3986A}" presName="parentText" presStyleLbl="node1" presStyleIdx="2" presStyleCnt="3">
        <dgm:presLayoutVars>
          <dgm:chMax val="0"/>
          <dgm:bulletEnabled val="1"/>
        </dgm:presLayoutVars>
      </dgm:prSet>
      <dgm:spPr/>
    </dgm:pt>
  </dgm:ptLst>
  <dgm:cxnLst>
    <dgm:cxn modelId="{C86A2505-B1CC-4DC2-A5BE-D757B1988325}" srcId="{3AE8F051-9062-43D9-B65E-CDE36665F254}" destId="{4C17A5F2-BDB6-401A-A9D9-E04708B3986A}" srcOrd="2" destOrd="0" parTransId="{CBC35128-72F2-4C89-B6D7-CB6A015A6FC6}" sibTransId="{3BEF220E-0E84-43CB-BBF1-3A39B46AC944}"/>
    <dgm:cxn modelId="{85C6A019-95E4-4071-AF69-9DF3C3817716}" srcId="{3AE8F051-9062-43D9-B65E-CDE36665F254}" destId="{BA4C8D49-8174-4DF5-8C76-5BA1518B3CC4}" srcOrd="0" destOrd="0" parTransId="{532D6AE7-F00C-4B12-9843-FC6649383B09}" sibTransId="{500E9D3B-0488-4AAF-8BFC-102FD6832BDF}"/>
    <dgm:cxn modelId="{39BC827F-66EA-421C-AD9A-0988F6FF6F73}" type="presOf" srcId="{4C17A5F2-BDB6-401A-A9D9-E04708B3986A}" destId="{0FE27241-C0DC-4218-9B4F-A280174252B5}" srcOrd="0" destOrd="0" presId="urn:microsoft.com/office/officeart/2005/8/layout/vList2"/>
    <dgm:cxn modelId="{D340E9A9-483E-42A4-A7ED-E6F5C0D36844}" type="presOf" srcId="{3AE8F051-9062-43D9-B65E-CDE36665F254}" destId="{4BA0284D-B190-4D75-91B7-AF6EED1A55A1}" srcOrd="0" destOrd="0" presId="urn:microsoft.com/office/officeart/2005/8/layout/vList2"/>
    <dgm:cxn modelId="{FA0E16AD-F391-45A8-9B3D-7D2C5C158A8D}" srcId="{3AE8F051-9062-43D9-B65E-CDE36665F254}" destId="{7EB05718-850F-462E-8B66-C90EBD2B9C4C}" srcOrd="1" destOrd="0" parTransId="{D9933ED2-FABB-46EE-8DE1-8C70E4221B7F}" sibTransId="{0867D930-ACA6-48F4-8476-6065C0E3CB71}"/>
    <dgm:cxn modelId="{ECFE8AB0-A17E-42F5-ABA4-4AA09AE83268}" type="presOf" srcId="{7EB05718-850F-462E-8B66-C90EBD2B9C4C}" destId="{F6EF2832-36F5-4CA1-A79B-91E45F554320}" srcOrd="0" destOrd="0" presId="urn:microsoft.com/office/officeart/2005/8/layout/vList2"/>
    <dgm:cxn modelId="{25D07EDA-5ADF-4EFE-A188-14AAADF2FBD5}" type="presOf" srcId="{BA4C8D49-8174-4DF5-8C76-5BA1518B3CC4}" destId="{8192DAFE-6483-4EDA-BC1B-5A5E264271DF}" srcOrd="0" destOrd="0" presId="urn:microsoft.com/office/officeart/2005/8/layout/vList2"/>
    <dgm:cxn modelId="{B25C6600-AACD-4585-A466-7C002582641E}" type="presParOf" srcId="{4BA0284D-B190-4D75-91B7-AF6EED1A55A1}" destId="{8192DAFE-6483-4EDA-BC1B-5A5E264271DF}" srcOrd="0" destOrd="0" presId="urn:microsoft.com/office/officeart/2005/8/layout/vList2"/>
    <dgm:cxn modelId="{B5F540B3-24D7-4177-9BDF-234EB8858F2E}" type="presParOf" srcId="{4BA0284D-B190-4D75-91B7-AF6EED1A55A1}" destId="{F31B4A96-A842-4B20-895A-03CB58ADC848}" srcOrd="1" destOrd="0" presId="urn:microsoft.com/office/officeart/2005/8/layout/vList2"/>
    <dgm:cxn modelId="{86738B03-AA3A-4FCE-9C6F-FCE7D2A80D64}" type="presParOf" srcId="{4BA0284D-B190-4D75-91B7-AF6EED1A55A1}" destId="{F6EF2832-36F5-4CA1-A79B-91E45F554320}" srcOrd="2" destOrd="0" presId="urn:microsoft.com/office/officeart/2005/8/layout/vList2"/>
    <dgm:cxn modelId="{6A98C58D-2FE6-4E50-B038-863110776684}" type="presParOf" srcId="{4BA0284D-B190-4D75-91B7-AF6EED1A55A1}" destId="{F3849419-6DF5-47B9-AA37-898B29509A08}" srcOrd="3" destOrd="0" presId="urn:microsoft.com/office/officeart/2005/8/layout/vList2"/>
    <dgm:cxn modelId="{C46F05F6-5F43-43E9-931F-6264D9C0C66C}" type="presParOf" srcId="{4BA0284D-B190-4D75-91B7-AF6EED1A55A1}" destId="{0FE27241-C0DC-4218-9B4F-A280174252B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0259DF-5B12-4BFE-BC35-0FA14F6999ED}" type="doc">
      <dgm:prSet loTypeId="urn:microsoft.com/office/officeart/2008/layout/LinedList" loCatId="list" qsTypeId="urn:microsoft.com/office/officeart/2005/8/quickstyle/simple1" qsCatId="simple" csTypeId="urn:microsoft.com/office/officeart/2005/8/colors/accent2_3" csCatId="accent2"/>
      <dgm:spPr/>
      <dgm:t>
        <a:bodyPr/>
        <a:lstStyle/>
        <a:p>
          <a:endParaRPr lang="en-US"/>
        </a:p>
      </dgm:t>
    </dgm:pt>
    <dgm:pt modelId="{486C6C94-07C8-4339-889E-BE4AE717AAD3}">
      <dgm:prSet/>
      <dgm:spPr/>
      <dgm:t>
        <a:bodyPr/>
        <a:lstStyle/>
        <a:p>
          <a:pPr algn="just" rtl="0"/>
          <a:r>
            <a:rPr lang="en-US" dirty="0"/>
            <a:t>At Kelowna General Hospital in Kelowna, British Colombia the Interior Health Authority implemented a program that rewarded the hospital (not the individual) for performance improvements. </a:t>
          </a:r>
        </a:p>
      </dgm:t>
    </dgm:pt>
    <dgm:pt modelId="{552CE9C6-CA59-49CF-A4D3-E665DA704BC7}" type="parTrans" cxnId="{D8488BE7-53D7-4E74-BB70-D7112BFF4B6F}">
      <dgm:prSet/>
      <dgm:spPr/>
      <dgm:t>
        <a:bodyPr/>
        <a:lstStyle/>
        <a:p>
          <a:pPr algn="just"/>
          <a:endParaRPr lang="en-US"/>
        </a:p>
      </dgm:t>
    </dgm:pt>
    <dgm:pt modelId="{AE609974-E0BA-4880-98A1-862748C4782D}" type="sibTrans" cxnId="{D8488BE7-53D7-4E74-BB70-D7112BFF4B6F}">
      <dgm:prSet/>
      <dgm:spPr/>
      <dgm:t>
        <a:bodyPr/>
        <a:lstStyle/>
        <a:p>
          <a:pPr algn="just"/>
          <a:endParaRPr lang="en-US"/>
        </a:p>
      </dgm:t>
    </dgm:pt>
    <dgm:pt modelId="{8392C48D-500B-45F2-9744-96BCF7446601}">
      <dgm:prSet/>
      <dgm:spPr/>
      <dgm:t>
        <a:bodyPr/>
        <a:lstStyle/>
        <a:p>
          <a:pPr algn="just" rtl="0"/>
          <a:r>
            <a:rPr lang="en-US" dirty="0"/>
            <a:t>The initiative resulted in a total of $1.3 million increase in patient-focused funding between November 2010 and June 2011. </a:t>
          </a:r>
        </a:p>
      </dgm:t>
    </dgm:pt>
    <dgm:pt modelId="{CDA0928A-C0C8-4C2A-B752-26A6D7372C26}" type="parTrans" cxnId="{201E1ACE-CD97-42CF-94AA-F9E6A939C9C7}">
      <dgm:prSet/>
      <dgm:spPr/>
      <dgm:t>
        <a:bodyPr/>
        <a:lstStyle/>
        <a:p>
          <a:pPr algn="just"/>
          <a:endParaRPr lang="en-US"/>
        </a:p>
      </dgm:t>
    </dgm:pt>
    <dgm:pt modelId="{8C5122EC-758A-4FD2-A15B-C52C8C12D94E}" type="sibTrans" cxnId="{201E1ACE-CD97-42CF-94AA-F9E6A939C9C7}">
      <dgm:prSet/>
      <dgm:spPr/>
      <dgm:t>
        <a:bodyPr/>
        <a:lstStyle/>
        <a:p>
          <a:pPr algn="just"/>
          <a:endParaRPr lang="en-US"/>
        </a:p>
      </dgm:t>
    </dgm:pt>
    <dgm:pt modelId="{242F14AE-2FCD-4019-8647-53C79B401A98}">
      <dgm:prSet/>
      <dgm:spPr/>
      <dgm:t>
        <a:bodyPr/>
        <a:lstStyle/>
        <a:p>
          <a:pPr algn="just" rtl="0"/>
          <a:r>
            <a:rPr lang="en-US"/>
            <a:t>Most of the revenue resulted from increases in the volume of patients admitted to an inpatient bed within 10 hours of arrival, which improved from 47 percent to 57 percent. </a:t>
          </a:r>
        </a:p>
      </dgm:t>
    </dgm:pt>
    <dgm:pt modelId="{B21E5056-CAFC-4384-9E77-A806FE19BEE5}" type="parTrans" cxnId="{12CAA0A6-6A71-46C7-9D36-D7C7D29F1434}">
      <dgm:prSet/>
      <dgm:spPr/>
      <dgm:t>
        <a:bodyPr/>
        <a:lstStyle/>
        <a:p>
          <a:pPr algn="just"/>
          <a:endParaRPr lang="en-US"/>
        </a:p>
      </dgm:t>
    </dgm:pt>
    <dgm:pt modelId="{CF2F82D3-0232-4438-96FD-4B49CBDFE7B8}" type="sibTrans" cxnId="{12CAA0A6-6A71-46C7-9D36-D7C7D29F1434}">
      <dgm:prSet/>
      <dgm:spPr/>
      <dgm:t>
        <a:bodyPr/>
        <a:lstStyle/>
        <a:p>
          <a:pPr algn="just"/>
          <a:endParaRPr lang="en-US"/>
        </a:p>
      </dgm:t>
    </dgm:pt>
    <dgm:pt modelId="{69755149-23A8-419F-97FE-E3F9CA88EE69}">
      <dgm:prSet/>
      <dgm:spPr/>
      <dgm:t>
        <a:bodyPr/>
        <a:lstStyle/>
        <a:p>
          <a:pPr algn="just" rtl="0"/>
          <a:r>
            <a:rPr lang="en-US"/>
            <a:t>However, it was noted that to assist with inpatient admissions the flow nurse began to focus more on patient admissions and the rapid treatment unit, which resulted in less contact time with non-admitted patients. </a:t>
          </a:r>
        </a:p>
      </dgm:t>
    </dgm:pt>
    <dgm:pt modelId="{F58F62E7-E543-40D0-B235-7BE07A5C23C2}" type="parTrans" cxnId="{99E6BC13-87A2-43D5-BF5C-1DD8E9A8889C}">
      <dgm:prSet/>
      <dgm:spPr/>
      <dgm:t>
        <a:bodyPr/>
        <a:lstStyle/>
        <a:p>
          <a:pPr algn="just"/>
          <a:endParaRPr lang="en-US"/>
        </a:p>
      </dgm:t>
    </dgm:pt>
    <dgm:pt modelId="{0C7E6C5C-2CA6-4EB8-B79F-B9F51B92ABC0}" type="sibTrans" cxnId="{99E6BC13-87A2-43D5-BF5C-1DD8E9A8889C}">
      <dgm:prSet/>
      <dgm:spPr/>
      <dgm:t>
        <a:bodyPr/>
        <a:lstStyle/>
        <a:p>
          <a:pPr algn="just"/>
          <a:endParaRPr lang="en-US"/>
        </a:p>
      </dgm:t>
    </dgm:pt>
    <dgm:pt modelId="{A76F9823-CA86-4941-AEF3-C4123C05ABE2}" type="pres">
      <dgm:prSet presAssocID="{FD0259DF-5B12-4BFE-BC35-0FA14F6999ED}" presName="vert0" presStyleCnt="0">
        <dgm:presLayoutVars>
          <dgm:dir/>
          <dgm:animOne val="branch"/>
          <dgm:animLvl val="lvl"/>
        </dgm:presLayoutVars>
      </dgm:prSet>
      <dgm:spPr/>
    </dgm:pt>
    <dgm:pt modelId="{4C6779FF-482F-41B4-9234-A44BB706334A}" type="pres">
      <dgm:prSet presAssocID="{486C6C94-07C8-4339-889E-BE4AE717AAD3}" presName="thickLine" presStyleLbl="alignNode1" presStyleIdx="0" presStyleCnt="4"/>
      <dgm:spPr/>
    </dgm:pt>
    <dgm:pt modelId="{63F1FA80-C6F3-4A90-8832-22209893CB0B}" type="pres">
      <dgm:prSet presAssocID="{486C6C94-07C8-4339-889E-BE4AE717AAD3}" presName="horz1" presStyleCnt="0"/>
      <dgm:spPr/>
    </dgm:pt>
    <dgm:pt modelId="{F36AA128-DF40-4B2D-91D4-1598B7EA49FB}" type="pres">
      <dgm:prSet presAssocID="{486C6C94-07C8-4339-889E-BE4AE717AAD3}" presName="tx1" presStyleLbl="revTx" presStyleIdx="0" presStyleCnt="4"/>
      <dgm:spPr/>
    </dgm:pt>
    <dgm:pt modelId="{3CDE4AF2-D856-427D-8E15-5338B4C58B2F}" type="pres">
      <dgm:prSet presAssocID="{486C6C94-07C8-4339-889E-BE4AE717AAD3}" presName="vert1" presStyleCnt="0"/>
      <dgm:spPr/>
    </dgm:pt>
    <dgm:pt modelId="{FE9E926E-8666-4EDF-A92D-AF6FC1E348AD}" type="pres">
      <dgm:prSet presAssocID="{8392C48D-500B-45F2-9744-96BCF7446601}" presName="thickLine" presStyleLbl="alignNode1" presStyleIdx="1" presStyleCnt="4"/>
      <dgm:spPr/>
    </dgm:pt>
    <dgm:pt modelId="{308F9FC4-8B33-448B-9B35-7537FC1E1C7F}" type="pres">
      <dgm:prSet presAssocID="{8392C48D-500B-45F2-9744-96BCF7446601}" presName="horz1" presStyleCnt="0"/>
      <dgm:spPr/>
    </dgm:pt>
    <dgm:pt modelId="{BBFDC30C-1EAF-4714-9D0C-DD2F232E4570}" type="pres">
      <dgm:prSet presAssocID="{8392C48D-500B-45F2-9744-96BCF7446601}" presName="tx1" presStyleLbl="revTx" presStyleIdx="1" presStyleCnt="4"/>
      <dgm:spPr/>
    </dgm:pt>
    <dgm:pt modelId="{53A04937-9856-4433-B8B1-902F18EC4017}" type="pres">
      <dgm:prSet presAssocID="{8392C48D-500B-45F2-9744-96BCF7446601}" presName="vert1" presStyleCnt="0"/>
      <dgm:spPr/>
    </dgm:pt>
    <dgm:pt modelId="{6FE23735-15C9-46EE-AC05-4EACE0A64935}" type="pres">
      <dgm:prSet presAssocID="{242F14AE-2FCD-4019-8647-53C79B401A98}" presName="thickLine" presStyleLbl="alignNode1" presStyleIdx="2" presStyleCnt="4"/>
      <dgm:spPr/>
    </dgm:pt>
    <dgm:pt modelId="{95F9C44E-550C-4303-983D-5E9D94F414BB}" type="pres">
      <dgm:prSet presAssocID="{242F14AE-2FCD-4019-8647-53C79B401A98}" presName="horz1" presStyleCnt="0"/>
      <dgm:spPr/>
    </dgm:pt>
    <dgm:pt modelId="{16F2CFC8-D35A-43E6-A686-090192AD4088}" type="pres">
      <dgm:prSet presAssocID="{242F14AE-2FCD-4019-8647-53C79B401A98}" presName="tx1" presStyleLbl="revTx" presStyleIdx="2" presStyleCnt="4"/>
      <dgm:spPr/>
    </dgm:pt>
    <dgm:pt modelId="{CA0407E4-A79A-49E4-9797-20B9388A7EBA}" type="pres">
      <dgm:prSet presAssocID="{242F14AE-2FCD-4019-8647-53C79B401A98}" presName="vert1" presStyleCnt="0"/>
      <dgm:spPr/>
    </dgm:pt>
    <dgm:pt modelId="{1E4629E5-66EF-45F7-990B-9945AFDCD4BA}" type="pres">
      <dgm:prSet presAssocID="{69755149-23A8-419F-97FE-E3F9CA88EE69}" presName="thickLine" presStyleLbl="alignNode1" presStyleIdx="3" presStyleCnt="4"/>
      <dgm:spPr/>
    </dgm:pt>
    <dgm:pt modelId="{7652E2FB-5045-4189-A21F-A6FC4919D48E}" type="pres">
      <dgm:prSet presAssocID="{69755149-23A8-419F-97FE-E3F9CA88EE69}" presName="horz1" presStyleCnt="0"/>
      <dgm:spPr/>
    </dgm:pt>
    <dgm:pt modelId="{CC91F75C-C9D9-4827-8D99-9B7564CCA2C5}" type="pres">
      <dgm:prSet presAssocID="{69755149-23A8-419F-97FE-E3F9CA88EE69}" presName="tx1" presStyleLbl="revTx" presStyleIdx="3" presStyleCnt="4"/>
      <dgm:spPr/>
    </dgm:pt>
    <dgm:pt modelId="{8D383336-DFCE-4E9E-BACD-669DC94A1C61}" type="pres">
      <dgm:prSet presAssocID="{69755149-23A8-419F-97FE-E3F9CA88EE69}" presName="vert1" presStyleCnt="0"/>
      <dgm:spPr/>
    </dgm:pt>
  </dgm:ptLst>
  <dgm:cxnLst>
    <dgm:cxn modelId="{6CE91F07-057F-494E-83A0-9803B29B0E88}" type="presOf" srcId="{8392C48D-500B-45F2-9744-96BCF7446601}" destId="{BBFDC30C-1EAF-4714-9D0C-DD2F232E4570}" srcOrd="0" destOrd="0" presId="urn:microsoft.com/office/officeart/2008/layout/LinedList"/>
    <dgm:cxn modelId="{99E6BC13-87A2-43D5-BF5C-1DD8E9A8889C}" srcId="{FD0259DF-5B12-4BFE-BC35-0FA14F6999ED}" destId="{69755149-23A8-419F-97FE-E3F9CA88EE69}" srcOrd="3" destOrd="0" parTransId="{F58F62E7-E543-40D0-B235-7BE07A5C23C2}" sibTransId="{0C7E6C5C-2CA6-4EB8-B79F-B9F51B92ABC0}"/>
    <dgm:cxn modelId="{4FD08A3A-DBF5-49C3-B3FA-A3D5C5D04814}" type="presOf" srcId="{69755149-23A8-419F-97FE-E3F9CA88EE69}" destId="{CC91F75C-C9D9-4827-8D99-9B7564CCA2C5}" srcOrd="0" destOrd="0" presId="urn:microsoft.com/office/officeart/2008/layout/LinedList"/>
    <dgm:cxn modelId="{1B67209B-5F0C-4A89-BCC1-19D4B88EE7E0}" type="presOf" srcId="{242F14AE-2FCD-4019-8647-53C79B401A98}" destId="{16F2CFC8-D35A-43E6-A686-090192AD4088}" srcOrd="0" destOrd="0" presId="urn:microsoft.com/office/officeart/2008/layout/LinedList"/>
    <dgm:cxn modelId="{12CAA0A6-6A71-46C7-9D36-D7C7D29F1434}" srcId="{FD0259DF-5B12-4BFE-BC35-0FA14F6999ED}" destId="{242F14AE-2FCD-4019-8647-53C79B401A98}" srcOrd="2" destOrd="0" parTransId="{B21E5056-CAFC-4384-9E77-A806FE19BEE5}" sibTransId="{CF2F82D3-0232-4438-96FD-4B49CBDFE7B8}"/>
    <dgm:cxn modelId="{201E1ACE-CD97-42CF-94AA-F9E6A939C9C7}" srcId="{FD0259DF-5B12-4BFE-BC35-0FA14F6999ED}" destId="{8392C48D-500B-45F2-9744-96BCF7446601}" srcOrd="1" destOrd="0" parTransId="{CDA0928A-C0C8-4C2A-B752-26A6D7372C26}" sibTransId="{8C5122EC-758A-4FD2-A15B-C52C8C12D94E}"/>
    <dgm:cxn modelId="{DCCC77E6-6F3D-4AAB-9FDB-C8E47D1E199F}" type="presOf" srcId="{486C6C94-07C8-4339-889E-BE4AE717AAD3}" destId="{F36AA128-DF40-4B2D-91D4-1598B7EA49FB}" srcOrd="0" destOrd="0" presId="urn:microsoft.com/office/officeart/2008/layout/LinedList"/>
    <dgm:cxn modelId="{D8488BE7-53D7-4E74-BB70-D7112BFF4B6F}" srcId="{FD0259DF-5B12-4BFE-BC35-0FA14F6999ED}" destId="{486C6C94-07C8-4339-889E-BE4AE717AAD3}" srcOrd="0" destOrd="0" parTransId="{552CE9C6-CA59-49CF-A4D3-E665DA704BC7}" sibTransId="{AE609974-E0BA-4880-98A1-862748C4782D}"/>
    <dgm:cxn modelId="{0D2B9DFE-3651-4825-A55A-E911B2DB8020}" type="presOf" srcId="{FD0259DF-5B12-4BFE-BC35-0FA14F6999ED}" destId="{A76F9823-CA86-4941-AEF3-C4123C05ABE2}" srcOrd="0" destOrd="0" presId="urn:microsoft.com/office/officeart/2008/layout/LinedList"/>
    <dgm:cxn modelId="{EA1DBD00-BB27-4488-A06D-9E15B8E8722D}" type="presParOf" srcId="{A76F9823-CA86-4941-AEF3-C4123C05ABE2}" destId="{4C6779FF-482F-41B4-9234-A44BB706334A}" srcOrd="0" destOrd="0" presId="urn:microsoft.com/office/officeart/2008/layout/LinedList"/>
    <dgm:cxn modelId="{6BEBDCF4-C7BA-44B0-8B00-298BA85F1FE9}" type="presParOf" srcId="{A76F9823-CA86-4941-AEF3-C4123C05ABE2}" destId="{63F1FA80-C6F3-4A90-8832-22209893CB0B}" srcOrd="1" destOrd="0" presId="urn:microsoft.com/office/officeart/2008/layout/LinedList"/>
    <dgm:cxn modelId="{49CFAF9E-A7F1-4C7E-85F1-FD17DF68E7C9}" type="presParOf" srcId="{63F1FA80-C6F3-4A90-8832-22209893CB0B}" destId="{F36AA128-DF40-4B2D-91D4-1598B7EA49FB}" srcOrd="0" destOrd="0" presId="urn:microsoft.com/office/officeart/2008/layout/LinedList"/>
    <dgm:cxn modelId="{5E336D4B-052F-4E27-8FEF-A812820B43C5}" type="presParOf" srcId="{63F1FA80-C6F3-4A90-8832-22209893CB0B}" destId="{3CDE4AF2-D856-427D-8E15-5338B4C58B2F}" srcOrd="1" destOrd="0" presId="urn:microsoft.com/office/officeart/2008/layout/LinedList"/>
    <dgm:cxn modelId="{201FECA2-4B53-414D-8740-2CBE2F9AB528}" type="presParOf" srcId="{A76F9823-CA86-4941-AEF3-C4123C05ABE2}" destId="{FE9E926E-8666-4EDF-A92D-AF6FC1E348AD}" srcOrd="2" destOrd="0" presId="urn:microsoft.com/office/officeart/2008/layout/LinedList"/>
    <dgm:cxn modelId="{0DD22CC8-6185-44C4-8D92-A23FBCC75A59}" type="presParOf" srcId="{A76F9823-CA86-4941-AEF3-C4123C05ABE2}" destId="{308F9FC4-8B33-448B-9B35-7537FC1E1C7F}" srcOrd="3" destOrd="0" presId="urn:microsoft.com/office/officeart/2008/layout/LinedList"/>
    <dgm:cxn modelId="{5B74C22B-6A51-4BFA-9976-C60CB7F645B2}" type="presParOf" srcId="{308F9FC4-8B33-448B-9B35-7537FC1E1C7F}" destId="{BBFDC30C-1EAF-4714-9D0C-DD2F232E4570}" srcOrd="0" destOrd="0" presId="urn:microsoft.com/office/officeart/2008/layout/LinedList"/>
    <dgm:cxn modelId="{3E415E02-493C-4474-8297-A28E40B8ECB5}" type="presParOf" srcId="{308F9FC4-8B33-448B-9B35-7537FC1E1C7F}" destId="{53A04937-9856-4433-B8B1-902F18EC4017}" srcOrd="1" destOrd="0" presId="urn:microsoft.com/office/officeart/2008/layout/LinedList"/>
    <dgm:cxn modelId="{D857C1E2-6133-40E5-BA45-C741A7DED259}" type="presParOf" srcId="{A76F9823-CA86-4941-AEF3-C4123C05ABE2}" destId="{6FE23735-15C9-46EE-AC05-4EACE0A64935}" srcOrd="4" destOrd="0" presId="urn:microsoft.com/office/officeart/2008/layout/LinedList"/>
    <dgm:cxn modelId="{37FD5A4B-5C5C-4B71-A550-1A4218FCB695}" type="presParOf" srcId="{A76F9823-CA86-4941-AEF3-C4123C05ABE2}" destId="{95F9C44E-550C-4303-983D-5E9D94F414BB}" srcOrd="5" destOrd="0" presId="urn:microsoft.com/office/officeart/2008/layout/LinedList"/>
    <dgm:cxn modelId="{52D67A59-B66A-4206-AB04-B8C6F0D50D85}" type="presParOf" srcId="{95F9C44E-550C-4303-983D-5E9D94F414BB}" destId="{16F2CFC8-D35A-43E6-A686-090192AD4088}" srcOrd="0" destOrd="0" presId="urn:microsoft.com/office/officeart/2008/layout/LinedList"/>
    <dgm:cxn modelId="{1805F315-FF40-4869-8C90-8A8F5BFC8DE4}" type="presParOf" srcId="{95F9C44E-550C-4303-983D-5E9D94F414BB}" destId="{CA0407E4-A79A-49E4-9797-20B9388A7EBA}" srcOrd="1" destOrd="0" presId="urn:microsoft.com/office/officeart/2008/layout/LinedList"/>
    <dgm:cxn modelId="{F6D5B0CB-2EF2-4D2D-BEC9-1EA5168B3FFE}" type="presParOf" srcId="{A76F9823-CA86-4941-AEF3-C4123C05ABE2}" destId="{1E4629E5-66EF-45F7-990B-9945AFDCD4BA}" srcOrd="6" destOrd="0" presId="urn:microsoft.com/office/officeart/2008/layout/LinedList"/>
    <dgm:cxn modelId="{5A102EAE-B859-4020-AF26-A682BD3706B7}" type="presParOf" srcId="{A76F9823-CA86-4941-AEF3-C4123C05ABE2}" destId="{7652E2FB-5045-4189-A21F-A6FC4919D48E}" srcOrd="7" destOrd="0" presId="urn:microsoft.com/office/officeart/2008/layout/LinedList"/>
    <dgm:cxn modelId="{EC6C5878-3E9C-4811-9E89-FA4693922FFC}" type="presParOf" srcId="{7652E2FB-5045-4189-A21F-A6FC4919D48E}" destId="{CC91F75C-C9D9-4827-8D99-9B7564CCA2C5}" srcOrd="0" destOrd="0" presId="urn:microsoft.com/office/officeart/2008/layout/LinedList"/>
    <dgm:cxn modelId="{687E1591-7313-4CDE-9599-A5F57D740C4E}" type="presParOf" srcId="{7652E2FB-5045-4189-A21F-A6FC4919D48E}" destId="{8D383336-DFCE-4E9E-BACD-669DC94A1C6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C7004F6-11AA-42B6-B484-B499CCBD1A8F}" type="doc">
      <dgm:prSet loTypeId="urn:microsoft.com/office/officeart/2005/8/layout/hProcess9" loCatId="process" qsTypeId="urn:microsoft.com/office/officeart/2005/8/quickstyle/simple1" qsCatId="simple" csTypeId="urn:microsoft.com/office/officeart/2005/8/colors/accent1_4" csCatId="accent1"/>
      <dgm:spPr/>
      <dgm:t>
        <a:bodyPr/>
        <a:lstStyle/>
        <a:p>
          <a:endParaRPr lang="en-US"/>
        </a:p>
      </dgm:t>
    </dgm:pt>
    <dgm:pt modelId="{6E9FB50A-92AB-4455-8C97-0A2C4CA2E44F}">
      <dgm:prSet/>
      <dgm:spPr/>
      <dgm:t>
        <a:bodyPr/>
        <a:lstStyle/>
        <a:p>
          <a:pPr rtl="0"/>
          <a:r>
            <a:rPr lang="en-US"/>
            <a:t>Pharmacy Objective – Revenue Increase. To increase the number of patients served such that the volume of outpatient pharmacy revenues increase by 25 percent by the end of the ﬁrst year of expanded outpatient operations.   </a:t>
          </a:r>
        </a:p>
      </dgm:t>
    </dgm:pt>
    <dgm:pt modelId="{90491873-3782-4CC9-96DD-E148C1D360FA}" type="parTrans" cxnId="{FD6D4240-5C99-4F49-BE59-055B15402632}">
      <dgm:prSet/>
      <dgm:spPr/>
      <dgm:t>
        <a:bodyPr/>
        <a:lstStyle/>
        <a:p>
          <a:endParaRPr lang="en-US"/>
        </a:p>
      </dgm:t>
    </dgm:pt>
    <dgm:pt modelId="{853DCF17-84AC-4E8D-B31F-DCDECAA39125}" type="sibTrans" cxnId="{FD6D4240-5C99-4F49-BE59-055B15402632}">
      <dgm:prSet/>
      <dgm:spPr/>
      <dgm:t>
        <a:bodyPr/>
        <a:lstStyle/>
        <a:p>
          <a:endParaRPr lang="en-US"/>
        </a:p>
      </dgm:t>
    </dgm:pt>
    <dgm:pt modelId="{DE01A252-BE47-44CC-A3E5-2EB806896751}" type="pres">
      <dgm:prSet presAssocID="{3C7004F6-11AA-42B6-B484-B499CCBD1A8F}" presName="CompostProcess" presStyleCnt="0">
        <dgm:presLayoutVars>
          <dgm:dir/>
          <dgm:resizeHandles val="exact"/>
        </dgm:presLayoutVars>
      </dgm:prSet>
      <dgm:spPr/>
    </dgm:pt>
    <dgm:pt modelId="{9C7D1DB9-184F-4E27-B00F-ADA94C60A37A}" type="pres">
      <dgm:prSet presAssocID="{3C7004F6-11AA-42B6-B484-B499CCBD1A8F}" presName="arrow" presStyleLbl="bgShp" presStyleIdx="0" presStyleCnt="1"/>
      <dgm:spPr/>
    </dgm:pt>
    <dgm:pt modelId="{3FD39A79-EB6A-4080-B87D-A0CC31F2F506}" type="pres">
      <dgm:prSet presAssocID="{3C7004F6-11AA-42B6-B484-B499CCBD1A8F}" presName="linearProcess" presStyleCnt="0"/>
      <dgm:spPr/>
    </dgm:pt>
    <dgm:pt modelId="{3BF54F86-0C87-4121-A77E-3F0B9442361D}" type="pres">
      <dgm:prSet presAssocID="{6E9FB50A-92AB-4455-8C97-0A2C4CA2E44F}" presName="textNode" presStyleLbl="node1" presStyleIdx="0" presStyleCnt="1">
        <dgm:presLayoutVars>
          <dgm:bulletEnabled val="1"/>
        </dgm:presLayoutVars>
      </dgm:prSet>
      <dgm:spPr/>
    </dgm:pt>
  </dgm:ptLst>
  <dgm:cxnLst>
    <dgm:cxn modelId="{F9ADA50A-6BAA-4DD6-988C-566B91F53AFC}" type="presOf" srcId="{6E9FB50A-92AB-4455-8C97-0A2C4CA2E44F}" destId="{3BF54F86-0C87-4121-A77E-3F0B9442361D}" srcOrd="0" destOrd="0" presId="urn:microsoft.com/office/officeart/2005/8/layout/hProcess9"/>
    <dgm:cxn modelId="{D5207E33-B448-4CB0-B51E-340F14439144}" type="presOf" srcId="{3C7004F6-11AA-42B6-B484-B499CCBD1A8F}" destId="{DE01A252-BE47-44CC-A3E5-2EB806896751}" srcOrd="0" destOrd="0" presId="urn:microsoft.com/office/officeart/2005/8/layout/hProcess9"/>
    <dgm:cxn modelId="{FD6D4240-5C99-4F49-BE59-055B15402632}" srcId="{3C7004F6-11AA-42B6-B484-B499CCBD1A8F}" destId="{6E9FB50A-92AB-4455-8C97-0A2C4CA2E44F}" srcOrd="0" destOrd="0" parTransId="{90491873-3782-4CC9-96DD-E148C1D360FA}" sibTransId="{853DCF17-84AC-4E8D-B31F-DCDECAA39125}"/>
    <dgm:cxn modelId="{F4D1A6CA-1AA5-4FA0-BE39-3878BF3BBF1C}" type="presParOf" srcId="{DE01A252-BE47-44CC-A3E5-2EB806896751}" destId="{9C7D1DB9-184F-4E27-B00F-ADA94C60A37A}" srcOrd="0" destOrd="0" presId="urn:microsoft.com/office/officeart/2005/8/layout/hProcess9"/>
    <dgm:cxn modelId="{3EC73E9B-4A3B-4525-93A5-E8AA5E85BE52}" type="presParOf" srcId="{DE01A252-BE47-44CC-A3E5-2EB806896751}" destId="{3FD39A79-EB6A-4080-B87D-A0CC31F2F506}" srcOrd="1" destOrd="0" presId="urn:microsoft.com/office/officeart/2005/8/layout/hProcess9"/>
    <dgm:cxn modelId="{07DAB083-22AE-4D1D-B5DD-7E045D38769B}" type="presParOf" srcId="{3FD39A79-EB6A-4080-B87D-A0CC31F2F506}" destId="{3BF54F86-0C87-4121-A77E-3F0B9442361D}"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784CF70-1AA6-447E-AC5F-2C3FD085F059}"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5700E0BB-55F3-4311-98F7-0C67B604C609}">
      <dgm:prSet/>
      <dgm:spPr/>
      <dgm:t>
        <a:bodyPr/>
        <a:lstStyle/>
        <a:p>
          <a:r>
            <a:rPr lang="en-US"/>
            <a:t>Generally, managing action plans involves agreeing upon objectives, measuring performance, evaluating performance against the objectives, and taking corrective action, if necessary. </a:t>
          </a:r>
        </a:p>
      </dgm:t>
    </dgm:pt>
    <dgm:pt modelId="{2C0B3F2A-349B-4FD9-9A3C-FC3954A4E07E}" type="parTrans" cxnId="{5AE9CB63-EDC0-4AE4-ABDE-2786F432C7FC}">
      <dgm:prSet/>
      <dgm:spPr/>
      <dgm:t>
        <a:bodyPr/>
        <a:lstStyle/>
        <a:p>
          <a:endParaRPr lang="en-US"/>
        </a:p>
      </dgm:t>
    </dgm:pt>
    <dgm:pt modelId="{B676DB1F-8793-4146-B2E6-DCA068F5372A}" type="sibTrans" cxnId="{5AE9CB63-EDC0-4AE4-ABDE-2786F432C7FC}">
      <dgm:prSet/>
      <dgm:spPr/>
      <dgm:t>
        <a:bodyPr/>
        <a:lstStyle/>
        <a:p>
          <a:endParaRPr lang="en-US"/>
        </a:p>
      </dgm:t>
    </dgm:pt>
    <dgm:pt modelId="{5F63C482-D602-4147-8024-3D31296EA371}">
      <dgm:prSet custT="1"/>
      <dgm:spPr/>
      <dgm:t>
        <a:bodyPr/>
        <a:lstStyle/>
        <a:p>
          <a:r>
            <a:rPr lang="en-US" sz="1600" b="1" dirty="0">
              <a:solidFill>
                <a:srgbClr val="C00000"/>
              </a:solidFill>
            </a:rPr>
            <a:t>Strategic Thinking Map for Evaluating the Action Plans: </a:t>
          </a:r>
          <a:endParaRPr lang="en-US" sz="1600" dirty="0">
            <a:solidFill>
              <a:srgbClr val="C00000"/>
            </a:solidFill>
          </a:endParaRPr>
        </a:p>
      </dgm:t>
    </dgm:pt>
    <dgm:pt modelId="{59855742-FD7A-4701-A5A6-8091608A1995}" type="parTrans" cxnId="{610D859D-5540-4942-A731-3AE9DC8F9F6C}">
      <dgm:prSet/>
      <dgm:spPr/>
      <dgm:t>
        <a:bodyPr/>
        <a:lstStyle/>
        <a:p>
          <a:endParaRPr lang="en-US"/>
        </a:p>
      </dgm:t>
    </dgm:pt>
    <dgm:pt modelId="{79714CA9-51ED-46AD-90B9-70A593896649}" type="sibTrans" cxnId="{610D859D-5540-4942-A731-3AE9DC8F9F6C}">
      <dgm:prSet/>
      <dgm:spPr/>
      <dgm:t>
        <a:bodyPr/>
        <a:lstStyle/>
        <a:p>
          <a:endParaRPr lang="en-US"/>
        </a:p>
      </dgm:t>
    </dgm:pt>
    <dgm:pt modelId="{11628C05-E3D2-48E6-B701-733324BEDB76}">
      <dgm:prSet>
        <dgm:style>
          <a:lnRef idx="1">
            <a:schemeClr val="accent1"/>
          </a:lnRef>
          <a:fillRef idx="2">
            <a:schemeClr val="accent1"/>
          </a:fillRef>
          <a:effectRef idx="1">
            <a:schemeClr val="accent1"/>
          </a:effectRef>
          <a:fontRef idx="minor">
            <a:schemeClr val="dk1"/>
          </a:fontRef>
        </dgm:style>
      </dgm:prSet>
      <dgm:spPr/>
      <dgm:t>
        <a:bodyPr/>
        <a:lstStyle/>
        <a:p>
          <a:r>
            <a:rPr lang="en-US" dirty="0"/>
            <a:t>1. Has the organization’ s overall strategy been well communicated to all members of the 	organizational units?    </a:t>
          </a:r>
        </a:p>
      </dgm:t>
    </dgm:pt>
    <dgm:pt modelId="{96416F01-28FC-4A27-8DCE-4D3FCA7A77A1}" type="parTrans" cxnId="{503D7963-55B2-47A7-AF5D-2658FC33A87D}">
      <dgm:prSet/>
      <dgm:spPr/>
      <dgm:t>
        <a:bodyPr/>
        <a:lstStyle/>
        <a:p>
          <a:endParaRPr lang="en-US"/>
        </a:p>
      </dgm:t>
    </dgm:pt>
    <dgm:pt modelId="{6D6D0C3C-652E-439C-90CC-5C99ACC39918}" type="sibTrans" cxnId="{503D7963-55B2-47A7-AF5D-2658FC33A87D}">
      <dgm:prSet/>
      <dgm:spPr/>
      <dgm:t>
        <a:bodyPr/>
        <a:lstStyle/>
        <a:p>
          <a:endParaRPr lang="en-US"/>
        </a:p>
      </dgm:t>
    </dgm:pt>
    <dgm:pt modelId="{C4D96687-A9F2-4FAF-ACEA-71659E101C32}">
      <dgm:prSet>
        <dgm:style>
          <a:lnRef idx="1">
            <a:schemeClr val="accent1"/>
          </a:lnRef>
          <a:fillRef idx="2">
            <a:schemeClr val="accent1"/>
          </a:fillRef>
          <a:effectRef idx="1">
            <a:schemeClr val="accent1"/>
          </a:effectRef>
          <a:fontRef idx="minor">
            <a:schemeClr val="dk1"/>
          </a:fontRef>
        </dgm:style>
      </dgm:prSet>
      <dgm:spPr/>
      <dgm:t>
        <a:bodyPr/>
        <a:lstStyle/>
        <a:p>
          <a:r>
            <a:rPr lang="en-US" dirty="0"/>
            <a:t>2. Do the organizational units have the resources required for successful implementation of the 	strategy?   </a:t>
          </a:r>
        </a:p>
      </dgm:t>
    </dgm:pt>
    <dgm:pt modelId="{4AD4CCE0-FEF5-47F2-A0F9-125EE2768F01}" type="parTrans" cxnId="{C55E0307-E848-444B-955A-100C2DDE4FA2}">
      <dgm:prSet/>
      <dgm:spPr/>
      <dgm:t>
        <a:bodyPr/>
        <a:lstStyle/>
        <a:p>
          <a:endParaRPr lang="en-US"/>
        </a:p>
      </dgm:t>
    </dgm:pt>
    <dgm:pt modelId="{A2095566-B473-445B-9CBC-10B12341E82D}" type="sibTrans" cxnId="{C55E0307-E848-444B-955A-100C2DDE4FA2}">
      <dgm:prSet/>
      <dgm:spPr/>
      <dgm:t>
        <a:bodyPr/>
        <a:lstStyle/>
        <a:p>
          <a:endParaRPr lang="en-US"/>
        </a:p>
      </dgm:t>
    </dgm:pt>
    <dgm:pt modelId="{E420D394-6AE4-4B12-9A16-2DC038A8E48D}">
      <dgm:prSet>
        <dgm:style>
          <a:lnRef idx="1">
            <a:schemeClr val="accent1"/>
          </a:lnRef>
          <a:fillRef idx="2">
            <a:schemeClr val="accent1"/>
          </a:fillRef>
          <a:effectRef idx="1">
            <a:schemeClr val="accent1"/>
          </a:effectRef>
          <a:fontRef idx="minor">
            <a:schemeClr val="dk1"/>
          </a:fontRef>
        </dgm:style>
      </dgm:prSet>
      <dgm:spPr/>
      <dgm:t>
        <a:bodyPr/>
        <a:lstStyle/>
        <a:p>
          <a:r>
            <a:rPr lang="en-US"/>
            <a:t>3. Is there a high level of commitment to the strategy within the organizational unit?   </a:t>
          </a:r>
        </a:p>
      </dgm:t>
    </dgm:pt>
    <dgm:pt modelId="{352DA106-6760-4CE2-A95E-8C6E473FD9D8}" type="parTrans" cxnId="{DC64115D-4192-4FB7-8B37-7AE272DD8C44}">
      <dgm:prSet/>
      <dgm:spPr/>
      <dgm:t>
        <a:bodyPr/>
        <a:lstStyle/>
        <a:p>
          <a:endParaRPr lang="en-US"/>
        </a:p>
      </dgm:t>
    </dgm:pt>
    <dgm:pt modelId="{B944C252-6C65-4CCD-938E-877A9DFB361A}" type="sibTrans" cxnId="{DC64115D-4192-4FB7-8B37-7AE272DD8C44}">
      <dgm:prSet/>
      <dgm:spPr/>
      <dgm:t>
        <a:bodyPr/>
        <a:lstStyle/>
        <a:p>
          <a:endParaRPr lang="en-US"/>
        </a:p>
      </dgm:t>
    </dgm:pt>
    <dgm:pt modelId="{7828B526-48D8-4DBC-830C-7950E6CB8081}">
      <dgm:prSet>
        <dgm:style>
          <a:lnRef idx="1">
            <a:schemeClr val="accent1"/>
          </a:lnRef>
          <a:fillRef idx="2">
            <a:schemeClr val="accent1"/>
          </a:fillRef>
          <a:effectRef idx="1">
            <a:schemeClr val="accent1"/>
          </a:effectRef>
          <a:fontRef idx="minor">
            <a:schemeClr val="dk1"/>
          </a:fontRef>
        </dgm:style>
      </dgm:prSet>
      <dgm:spPr/>
      <dgm:t>
        <a:bodyPr/>
        <a:lstStyle/>
        <a:p>
          <a:r>
            <a:rPr lang="en-US" dirty="0"/>
            <a:t>4. Has the organizational unit developed action plans, including realistic objectives, timelines, 	responsibilities, and budgets?    </a:t>
          </a:r>
        </a:p>
      </dgm:t>
    </dgm:pt>
    <dgm:pt modelId="{68842C77-64CD-432D-84B8-2C61D5381C67}" type="parTrans" cxnId="{CBFEAD91-3144-4B55-8133-0BB9E5FC06CF}">
      <dgm:prSet/>
      <dgm:spPr/>
      <dgm:t>
        <a:bodyPr/>
        <a:lstStyle/>
        <a:p>
          <a:endParaRPr lang="en-US"/>
        </a:p>
      </dgm:t>
    </dgm:pt>
    <dgm:pt modelId="{B64370D1-34F5-4DC0-8FA3-F2343CE10E56}" type="sibTrans" cxnId="{CBFEAD91-3144-4B55-8133-0BB9E5FC06CF}">
      <dgm:prSet/>
      <dgm:spPr/>
      <dgm:t>
        <a:bodyPr/>
        <a:lstStyle/>
        <a:p>
          <a:endParaRPr lang="en-US"/>
        </a:p>
      </dgm:t>
    </dgm:pt>
    <dgm:pt modelId="{660F497C-59FA-4EFC-9BEA-A50CBDC76CD5}">
      <dgm:prSet>
        <dgm:style>
          <a:lnRef idx="1">
            <a:schemeClr val="accent1"/>
          </a:lnRef>
          <a:fillRef idx="2">
            <a:schemeClr val="accent1"/>
          </a:fillRef>
          <a:effectRef idx="1">
            <a:schemeClr val="accent1"/>
          </a:effectRef>
          <a:fontRef idx="minor">
            <a:schemeClr val="dk1"/>
          </a:fontRef>
        </dgm:style>
      </dgm:prSet>
      <dgm:spPr/>
      <dgm:t>
        <a:bodyPr/>
        <a:lstStyle/>
        <a:p>
          <a:r>
            <a:rPr lang="en-US" dirty="0"/>
            <a:t>5. Are the unit objectives consistent and compatible with the strategy?    </a:t>
          </a:r>
        </a:p>
      </dgm:t>
    </dgm:pt>
    <dgm:pt modelId="{C3935A8D-024D-4687-9982-0B5433ECC0D9}" type="parTrans" cxnId="{52D40CF0-E916-43FD-A9FE-9F071665DD86}">
      <dgm:prSet/>
      <dgm:spPr/>
      <dgm:t>
        <a:bodyPr/>
        <a:lstStyle/>
        <a:p>
          <a:endParaRPr lang="en-US"/>
        </a:p>
      </dgm:t>
    </dgm:pt>
    <dgm:pt modelId="{4C2670F0-A608-48AD-8C92-C425DC08C46F}" type="sibTrans" cxnId="{52D40CF0-E916-43FD-A9FE-9F071665DD86}">
      <dgm:prSet/>
      <dgm:spPr/>
      <dgm:t>
        <a:bodyPr/>
        <a:lstStyle/>
        <a:p>
          <a:endParaRPr lang="en-US"/>
        </a:p>
      </dgm:t>
    </dgm:pt>
    <dgm:pt modelId="{83F0CA84-F997-4607-9FBB-C56E8DEDEEA4}">
      <dgm:prSet>
        <dgm:style>
          <a:lnRef idx="1">
            <a:schemeClr val="accent1"/>
          </a:lnRef>
          <a:fillRef idx="2">
            <a:schemeClr val="accent1"/>
          </a:fillRef>
          <a:effectRef idx="1">
            <a:schemeClr val="accent1"/>
          </a:effectRef>
          <a:fontRef idx="minor">
            <a:schemeClr val="dk1"/>
          </a:fontRef>
        </dgm:style>
      </dgm:prSet>
      <dgm:spPr/>
      <dgm:t>
        <a:bodyPr/>
        <a:lstStyle/>
        <a:p>
          <a:r>
            <a:rPr lang="en-US" dirty="0"/>
            <a:t>6. Do the organizational units have the managerial and employee capabilities required for 	successfully implementing the organization’ s strategy?    </a:t>
          </a:r>
        </a:p>
      </dgm:t>
    </dgm:pt>
    <dgm:pt modelId="{DD98D854-0C79-438F-9A67-2B30F12CAA01}" type="parTrans" cxnId="{5201AAE1-69EE-4779-83D2-4BD013466183}">
      <dgm:prSet/>
      <dgm:spPr/>
      <dgm:t>
        <a:bodyPr/>
        <a:lstStyle/>
        <a:p>
          <a:endParaRPr lang="en-US"/>
        </a:p>
      </dgm:t>
    </dgm:pt>
    <dgm:pt modelId="{80712912-5309-4655-90B0-E616C51974D9}" type="sibTrans" cxnId="{5201AAE1-69EE-4779-83D2-4BD013466183}">
      <dgm:prSet/>
      <dgm:spPr/>
      <dgm:t>
        <a:bodyPr/>
        <a:lstStyle/>
        <a:p>
          <a:endParaRPr lang="en-US"/>
        </a:p>
      </dgm:t>
    </dgm:pt>
    <dgm:pt modelId="{CF504D2B-305B-4001-AA35-0F23F26E5B0F}">
      <dgm:prSet>
        <dgm:style>
          <a:lnRef idx="1">
            <a:schemeClr val="accent1"/>
          </a:lnRef>
          <a:fillRef idx="2">
            <a:schemeClr val="accent1"/>
          </a:fillRef>
          <a:effectRef idx="1">
            <a:schemeClr val="accent1"/>
          </a:effectRef>
          <a:fontRef idx="minor">
            <a:schemeClr val="dk1"/>
          </a:fontRef>
        </dgm:style>
      </dgm:prSet>
      <dgm:spPr/>
      <dgm:t>
        <a:bodyPr/>
        <a:lstStyle/>
        <a:p>
          <a:r>
            <a:rPr lang="en-US"/>
            <a:t>7. Do the combined action plans accomplish the overall strategies of the organization? </a:t>
          </a:r>
        </a:p>
      </dgm:t>
    </dgm:pt>
    <dgm:pt modelId="{52BDFA96-BBFA-44ED-931E-380AA42521D3}" type="parTrans" cxnId="{67B1A8C6-5B1D-486B-A118-875F9A9628BC}">
      <dgm:prSet/>
      <dgm:spPr/>
      <dgm:t>
        <a:bodyPr/>
        <a:lstStyle/>
        <a:p>
          <a:endParaRPr lang="en-US"/>
        </a:p>
      </dgm:t>
    </dgm:pt>
    <dgm:pt modelId="{DBBB8281-EFE8-4D85-858A-FBF1D33A4007}" type="sibTrans" cxnId="{67B1A8C6-5B1D-486B-A118-875F9A9628BC}">
      <dgm:prSet/>
      <dgm:spPr/>
      <dgm:t>
        <a:bodyPr/>
        <a:lstStyle/>
        <a:p>
          <a:endParaRPr lang="en-US"/>
        </a:p>
      </dgm:t>
    </dgm:pt>
    <dgm:pt modelId="{C1D3EF7A-79DD-43EE-9A31-EBD19917A0A7}" type="pres">
      <dgm:prSet presAssocID="{E784CF70-1AA6-447E-AC5F-2C3FD085F059}" presName="linear" presStyleCnt="0">
        <dgm:presLayoutVars>
          <dgm:animLvl val="lvl"/>
          <dgm:resizeHandles val="exact"/>
        </dgm:presLayoutVars>
      </dgm:prSet>
      <dgm:spPr/>
    </dgm:pt>
    <dgm:pt modelId="{36ED88CB-D7F5-47FF-ABE2-B8E57DA633E4}" type="pres">
      <dgm:prSet presAssocID="{5700E0BB-55F3-4311-98F7-0C67B604C609}" presName="parentText" presStyleLbl="node1" presStyleIdx="0" presStyleCnt="8" custLinFactY="-2927" custLinFactNeighborX="442" custLinFactNeighborY="-100000">
        <dgm:presLayoutVars>
          <dgm:chMax val="0"/>
          <dgm:bulletEnabled val="1"/>
        </dgm:presLayoutVars>
      </dgm:prSet>
      <dgm:spPr/>
    </dgm:pt>
    <dgm:pt modelId="{B3C19B65-79E8-4ED2-9640-A18C859F0D93}" type="pres">
      <dgm:prSet presAssocID="{5700E0BB-55F3-4311-98F7-0C67B604C609}" presName="childText" presStyleLbl="revTx" presStyleIdx="0" presStyleCnt="1">
        <dgm:presLayoutVars>
          <dgm:bulletEnabled val="1"/>
        </dgm:presLayoutVars>
      </dgm:prSet>
      <dgm:spPr/>
    </dgm:pt>
    <dgm:pt modelId="{A3DED8E3-0146-4F37-B2FB-71AAC0F803E3}" type="pres">
      <dgm:prSet presAssocID="{11628C05-E3D2-48E6-B701-733324BEDB76}" presName="parentText" presStyleLbl="node1" presStyleIdx="1" presStyleCnt="8">
        <dgm:presLayoutVars>
          <dgm:chMax val="0"/>
          <dgm:bulletEnabled val="1"/>
        </dgm:presLayoutVars>
      </dgm:prSet>
      <dgm:spPr/>
    </dgm:pt>
    <dgm:pt modelId="{F9EE73D5-E1D9-41D1-B147-2A711EFCA652}" type="pres">
      <dgm:prSet presAssocID="{6D6D0C3C-652E-439C-90CC-5C99ACC39918}" presName="spacer" presStyleCnt="0"/>
      <dgm:spPr/>
    </dgm:pt>
    <dgm:pt modelId="{342EA06F-758D-4D81-8FE3-16453555A4A6}" type="pres">
      <dgm:prSet presAssocID="{C4D96687-A9F2-4FAF-ACEA-71659E101C32}" presName="parentText" presStyleLbl="node1" presStyleIdx="2" presStyleCnt="8">
        <dgm:presLayoutVars>
          <dgm:chMax val="0"/>
          <dgm:bulletEnabled val="1"/>
        </dgm:presLayoutVars>
      </dgm:prSet>
      <dgm:spPr/>
    </dgm:pt>
    <dgm:pt modelId="{F5ADBDA5-6C66-4F8B-AF1C-0BF5FA4F1B2C}" type="pres">
      <dgm:prSet presAssocID="{A2095566-B473-445B-9CBC-10B12341E82D}" presName="spacer" presStyleCnt="0"/>
      <dgm:spPr/>
    </dgm:pt>
    <dgm:pt modelId="{128338C9-E525-41BD-8348-8945CFC7C7C6}" type="pres">
      <dgm:prSet presAssocID="{E420D394-6AE4-4B12-9A16-2DC038A8E48D}" presName="parentText" presStyleLbl="node1" presStyleIdx="3" presStyleCnt="8">
        <dgm:presLayoutVars>
          <dgm:chMax val="0"/>
          <dgm:bulletEnabled val="1"/>
        </dgm:presLayoutVars>
      </dgm:prSet>
      <dgm:spPr/>
    </dgm:pt>
    <dgm:pt modelId="{7AB802E5-64B0-4A1E-ACCD-8B76A62642C0}" type="pres">
      <dgm:prSet presAssocID="{B944C252-6C65-4CCD-938E-877A9DFB361A}" presName="spacer" presStyleCnt="0"/>
      <dgm:spPr/>
    </dgm:pt>
    <dgm:pt modelId="{0EFE0B42-0A15-4D12-A5FE-091463A530BD}" type="pres">
      <dgm:prSet presAssocID="{7828B526-48D8-4DBC-830C-7950E6CB8081}" presName="parentText" presStyleLbl="node1" presStyleIdx="4" presStyleCnt="8">
        <dgm:presLayoutVars>
          <dgm:chMax val="0"/>
          <dgm:bulletEnabled val="1"/>
        </dgm:presLayoutVars>
      </dgm:prSet>
      <dgm:spPr/>
    </dgm:pt>
    <dgm:pt modelId="{E2D16956-0BF0-405C-BC55-AFBE6E4630BD}" type="pres">
      <dgm:prSet presAssocID="{B64370D1-34F5-4DC0-8FA3-F2343CE10E56}" presName="spacer" presStyleCnt="0"/>
      <dgm:spPr/>
    </dgm:pt>
    <dgm:pt modelId="{8C44C20C-0557-4D54-996C-B1FEF4568CA6}" type="pres">
      <dgm:prSet presAssocID="{660F497C-59FA-4EFC-9BEA-A50CBDC76CD5}" presName="parentText" presStyleLbl="node1" presStyleIdx="5" presStyleCnt="8">
        <dgm:presLayoutVars>
          <dgm:chMax val="0"/>
          <dgm:bulletEnabled val="1"/>
        </dgm:presLayoutVars>
      </dgm:prSet>
      <dgm:spPr/>
    </dgm:pt>
    <dgm:pt modelId="{F1F08F50-C38A-45CF-B31C-83BFF5FF6159}" type="pres">
      <dgm:prSet presAssocID="{4C2670F0-A608-48AD-8C92-C425DC08C46F}" presName="spacer" presStyleCnt="0"/>
      <dgm:spPr/>
    </dgm:pt>
    <dgm:pt modelId="{A91F66FA-ACDA-42CD-9096-C21FFECBB845}" type="pres">
      <dgm:prSet presAssocID="{83F0CA84-F997-4607-9FBB-C56E8DEDEEA4}" presName="parentText" presStyleLbl="node1" presStyleIdx="6" presStyleCnt="8">
        <dgm:presLayoutVars>
          <dgm:chMax val="0"/>
          <dgm:bulletEnabled val="1"/>
        </dgm:presLayoutVars>
      </dgm:prSet>
      <dgm:spPr/>
    </dgm:pt>
    <dgm:pt modelId="{4905F7C2-26D7-4B72-98F1-D072A1B3AE80}" type="pres">
      <dgm:prSet presAssocID="{80712912-5309-4655-90B0-E616C51974D9}" presName="spacer" presStyleCnt="0"/>
      <dgm:spPr/>
    </dgm:pt>
    <dgm:pt modelId="{B9FD1326-9A42-4BDE-B52D-A7B4368D4B0F}" type="pres">
      <dgm:prSet presAssocID="{CF504D2B-305B-4001-AA35-0F23F26E5B0F}" presName="parentText" presStyleLbl="node1" presStyleIdx="7" presStyleCnt="8">
        <dgm:presLayoutVars>
          <dgm:chMax val="0"/>
          <dgm:bulletEnabled val="1"/>
        </dgm:presLayoutVars>
      </dgm:prSet>
      <dgm:spPr/>
    </dgm:pt>
  </dgm:ptLst>
  <dgm:cxnLst>
    <dgm:cxn modelId="{C55E0307-E848-444B-955A-100C2DDE4FA2}" srcId="{E784CF70-1AA6-447E-AC5F-2C3FD085F059}" destId="{C4D96687-A9F2-4FAF-ACEA-71659E101C32}" srcOrd="2" destOrd="0" parTransId="{4AD4CCE0-FEF5-47F2-A0F9-125EE2768F01}" sibTransId="{A2095566-B473-445B-9CBC-10B12341E82D}"/>
    <dgm:cxn modelId="{E471DE10-9646-481E-837C-010A9ABDB87B}" type="presOf" srcId="{5700E0BB-55F3-4311-98F7-0C67B604C609}" destId="{36ED88CB-D7F5-47FF-ABE2-B8E57DA633E4}" srcOrd="0" destOrd="0" presId="urn:microsoft.com/office/officeart/2005/8/layout/vList2"/>
    <dgm:cxn modelId="{DC64115D-4192-4FB7-8B37-7AE272DD8C44}" srcId="{E784CF70-1AA6-447E-AC5F-2C3FD085F059}" destId="{E420D394-6AE4-4B12-9A16-2DC038A8E48D}" srcOrd="3" destOrd="0" parTransId="{352DA106-6760-4CE2-A95E-8C6E473FD9D8}" sibTransId="{B944C252-6C65-4CCD-938E-877A9DFB361A}"/>
    <dgm:cxn modelId="{503D7963-55B2-47A7-AF5D-2658FC33A87D}" srcId="{E784CF70-1AA6-447E-AC5F-2C3FD085F059}" destId="{11628C05-E3D2-48E6-B701-733324BEDB76}" srcOrd="1" destOrd="0" parTransId="{96416F01-28FC-4A27-8DCE-4D3FCA7A77A1}" sibTransId="{6D6D0C3C-652E-439C-90CC-5C99ACC39918}"/>
    <dgm:cxn modelId="{5AE9CB63-EDC0-4AE4-ABDE-2786F432C7FC}" srcId="{E784CF70-1AA6-447E-AC5F-2C3FD085F059}" destId="{5700E0BB-55F3-4311-98F7-0C67B604C609}" srcOrd="0" destOrd="0" parTransId="{2C0B3F2A-349B-4FD9-9A3C-FC3954A4E07E}" sibTransId="{B676DB1F-8793-4146-B2E6-DCA068F5372A}"/>
    <dgm:cxn modelId="{04040D4E-DCAD-4D5B-829F-BC3AFDCC48B1}" type="presOf" srcId="{5F63C482-D602-4147-8024-3D31296EA371}" destId="{B3C19B65-79E8-4ED2-9640-A18C859F0D93}" srcOrd="0" destOrd="0" presId="urn:microsoft.com/office/officeart/2005/8/layout/vList2"/>
    <dgm:cxn modelId="{CBFEAD91-3144-4B55-8133-0BB9E5FC06CF}" srcId="{E784CF70-1AA6-447E-AC5F-2C3FD085F059}" destId="{7828B526-48D8-4DBC-830C-7950E6CB8081}" srcOrd="4" destOrd="0" parTransId="{68842C77-64CD-432D-84B8-2C61D5381C67}" sibTransId="{B64370D1-34F5-4DC0-8FA3-F2343CE10E56}"/>
    <dgm:cxn modelId="{72A16894-1954-424A-B032-F5A72C135609}" type="presOf" srcId="{660F497C-59FA-4EFC-9BEA-A50CBDC76CD5}" destId="{8C44C20C-0557-4D54-996C-B1FEF4568CA6}" srcOrd="0" destOrd="0" presId="urn:microsoft.com/office/officeart/2005/8/layout/vList2"/>
    <dgm:cxn modelId="{610D859D-5540-4942-A731-3AE9DC8F9F6C}" srcId="{5700E0BB-55F3-4311-98F7-0C67B604C609}" destId="{5F63C482-D602-4147-8024-3D31296EA371}" srcOrd="0" destOrd="0" parTransId="{59855742-FD7A-4701-A5A6-8091608A1995}" sibTransId="{79714CA9-51ED-46AD-90B9-70A593896649}"/>
    <dgm:cxn modelId="{F79C3EA2-3B48-4D76-BC7C-CB6BF0A41CDD}" type="presOf" srcId="{11628C05-E3D2-48E6-B701-733324BEDB76}" destId="{A3DED8E3-0146-4F37-B2FB-71AAC0F803E3}" srcOrd="0" destOrd="0" presId="urn:microsoft.com/office/officeart/2005/8/layout/vList2"/>
    <dgm:cxn modelId="{67B1A8C6-5B1D-486B-A118-875F9A9628BC}" srcId="{E784CF70-1AA6-447E-AC5F-2C3FD085F059}" destId="{CF504D2B-305B-4001-AA35-0F23F26E5B0F}" srcOrd="7" destOrd="0" parTransId="{52BDFA96-BBFA-44ED-931E-380AA42521D3}" sibTransId="{DBBB8281-EFE8-4D85-858A-FBF1D33A4007}"/>
    <dgm:cxn modelId="{9257C9CE-1EDE-44E2-B73E-D8EB2CC5720D}" type="presOf" srcId="{C4D96687-A9F2-4FAF-ACEA-71659E101C32}" destId="{342EA06F-758D-4D81-8FE3-16453555A4A6}" srcOrd="0" destOrd="0" presId="urn:microsoft.com/office/officeart/2005/8/layout/vList2"/>
    <dgm:cxn modelId="{8B9CE4D6-BF06-48FC-A32F-DB95CE30C9E2}" type="presOf" srcId="{83F0CA84-F997-4607-9FBB-C56E8DEDEEA4}" destId="{A91F66FA-ACDA-42CD-9096-C21FFECBB845}" srcOrd="0" destOrd="0" presId="urn:microsoft.com/office/officeart/2005/8/layout/vList2"/>
    <dgm:cxn modelId="{ECC21CD9-A852-4A51-94BE-0609EACDCC5B}" type="presOf" srcId="{E784CF70-1AA6-447E-AC5F-2C3FD085F059}" destId="{C1D3EF7A-79DD-43EE-9A31-EBD19917A0A7}" srcOrd="0" destOrd="0" presId="urn:microsoft.com/office/officeart/2005/8/layout/vList2"/>
    <dgm:cxn modelId="{5201AAE1-69EE-4779-83D2-4BD013466183}" srcId="{E784CF70-1AA6-447E-AC5F-2C3FD085F059}" destId="{83F0CA84-F997-4607-9FBB-C56E8DEDEEA4}" srcOrd="6" destOrd="0" parTransId="{DD98D854-0C79-438F-9A67-2B30F12CAA01}" sibTransId="{80712912-5309-4655-90B0-E616C51974D9}"/>
    <dgm:cxn modelId="{CC6BC3ED-366D-411B-8763-1DF7D9B9E300}" type="presOf" srcId="{7828B526-48D8-4DBC-830C-7950E6CB8081}" destId="{0EFE0B42-0A15-4D12-A5FE-091463A530BD}" srcOrd="0" destOrd="0" presId="urn:microsoft.com/office/officeart/2005/8/layout/vList2"/>
    <dgm:cxn modelId="{52D40CF0-E916-43FD-A9FE-9F071665DD86}" srcId="{E784CF70-1AA6-447E-AC5F-2C3FD085F059}" destId="{660F497C-59FA-4EFC-9BEA-A50CBDC76CD5}" srcOrd="5" destOrd="0" parTransId="{C3935A8D-024D-4687-9982-0B5433ECC0D9}" sibTransId="{4C2670F0-A608-48AD-8C92-C425DC08C46F}"/>
    <dgm:cxn modelId="{7DCD77F1-21CE-4F39-9A1B-07D4EAC1842D}" type="presOf" srcId="{E420D394-6AE4-4B12-9A16-2DC038A8E48D}" destId="{128338C9-E525-41BD-8348-8945CFC7C7C6}" srcOrd="0" destOrd="0" presId="urn:microsoft.com/office/officeart/2005/8/layout/vList2"/>
    <dgm:cxn modelId="{6FF080F1-9EB4-4020-837C-D0EA54822CE8}" type="presOf" srcId="{CF504D2B-305B-4001-AA35-0F23F26E5B0F}" destId="{B9FD1326-9A42-4BDE-B52D-A7B4368D4B0F}" srcOrd="0" destOrd="0" presId="urn:microsoft.com/office/officeart/2005/8/layout/vList2"/>
    <dgm:cxn modelId="{9A535499-A26F-4380-928A-0FA55ECB8F2F}" type="presParOf" srcId="{C1D3EF7A-79DD-43EE-9A31-EBD19917A0A7}" destId="{36ED88CB-D7F5-47FF-ABE2-B8E57DA633E4}" srcOrd="0" destOrd="0" presId="urn:microsoft.com/office/officeart/2005/8/layout/vList2"/>
    <dgm:cxn modelId="{B234B19D-5DA7-4097-BC4A-35E79EC617C6}" type="presParOf" srcId="{C1D3EF7A-79DD-43EE-9A31-EBD19917A0A7}" destId="{B3C19B65-79E8-4ED2-9640-A18C859F0D93}" srcOrd="1" destOrd="0" presId="urn:microsoft.com/office/officeart/2005/8/layout/vList2"/>
    <dgm:cxn modelId="{E117404B-CE72-4E95-B250-20BBE8A9B87F}" type="presParOf" srcId="{C1D3EF7A-79DD-43EE-9A31-EBD19917A0A7}" destId="{A3DED8E3-0146-4F37-B2FB-71AAC0F803E3}" srcOrd="2" destOrd="0" presId="urn:microsoft.com/office/officeart/2005/8/layout/vList2"/>
    <dgm:cxn modelId="{95B5DC0F-735B-4D0B-B63F-8D7E6E0064B1}" type="presParOf" srcId="{C1D3EF7A-79DD-43EE-9A31-EBD19917A0A7}" destId="{F9EE73D5-E1D9-41D1-B147-2A711EFCA652}" srcOrd="3" destOrd="0" presId="urn:microsoft.com/office/officeart/2005/8/layout/vList2"/>
    <dgm:cxn modelId="{74E42CED-AE54-4B3D-8A3E-E70033AF39D5}" type="presParOf" srcId="{C1D3EF7A-79DD-43EE-9A31-EBD19917A0A7}" destId="{342EA06F-758D-4D81-8FE3-16453555A4A6}" srcOrd="4" destOrd="0" presId="urn:microsoft.com/office/officeart/2005/8/layout/vList2"/>
    <dgm:cxn modelId="{340D10CD-3604-4731-A3FF-953210CA0711}" type="presParOf" srcId="{C1D3EF7A-79DD-43EE-9A31-EBD19917A0A7}" destId="{F5ADBDA5-6C66-4F8B-AF1C-0BF5FA4F1B2C}" srcOrd="5" destOrd="0" presId="urn:microsoft.com/office/officeart/2005/8/layout/vList2"/>
    <dgm:cxn modelId="{C3542BE1-2E09-4D12-A89E-81B1A9005D89}" type="presParOf" srcId="{C1D3EF7A-79DD-43EE-9A31-EBD19917A0A7}" destId="{128338C9-E525-41BD-8348-8945CFC7C7C6}" srcOrd="6" destOrd="0" presId="urn:microsoft.com/office/officeart/2005/8/layout/vList2"/>
    <dgm:cxn modelId="{8A209320-A7AD-47BE-A9F8-605580EC29FE}" type="presParOf" srcId="{C1D3EF7A-79DD-43EE-9A31-EBD19917A0A7}" destId="{7AB802E5-64B0-4A1E-ACCD-8B76A62642C0}" srcOrd="7" destOrd="0" presId="urn:microsoft.com/office/officeart/2005/8/layout/vList2"/>
    <dgm:cxn modelId="{DAEC78D6-2E48-4991-9C3C-05D96C9ABC7B}" type="presParOf" srcId="{C1D3EF7A-79DD-43EE-9A31-EBD19917A0A7}" destId="{0EFE0B42-0A15-4D12-A5FE-091463A530BD}" srcOrd="8" destOrd="0" presId="urn:microsoft.com/office/officeart/2005/8/layout/vList2"/>
    <dgm:cxn modelId="{4C2E8AEA-07DB-4E11-BB63-C71A29FE61C6}" type="presParOf" srcId="{C1D3EF7A-79DD-43EE-9A31-EBD19917A0A7}" destId="{E2D16956-0BF0-405C-BC55-AFBE6E4630BD}" srcOrd="9" destOrd="0" presId="urn:microsoft.com/office/officeart/2005/8/layout/vList2"/>
    <dgm:cxn modelId="{80C606F7-3B5B-4C72-88FD-B32B8B1A84AB}" type="presParOf" srcId="{C1D3EF7A-79DD-43EE-9A31-EBD19917A0A7}" destId="{8C44C20C-0557-4D54-996C-B1FEF4568CA6}" srcOrd="10" destOrd="0" presId="urn:microsoft.com/office/officeart/2005/8/layout/vList2"/>
    <dgm:cxn modelId="{D2F77A81-BD1F-4BD0-B9DE-4D2C92C2C220}" type="presParOf" srcId="{C1D3EF7A-79DD-43EE-9A31-EBD19917A0A7}" destId="{F1F08F50-C38A-45CF-B31C-83BFF5FF6159}" srcOrd="11" destOrd="0" presId="urn:microsoft.com/office/officeart/2005/8/layout/vList2"/>
    <dgm:cxn modelId="{FA84CE30-5FF3-4FA6-9476-4E5B4D06AE60}" type="presParOf" srcId="{C1D3EF7A-79DD-43EE-9A31-EBD19917A0A7}" destId="{A91F66FA-ACDA-42CD-9096-C21FFECBB845}" srcOrd="12" destOrd="0" presId="urn:microsoft.com/office/officeart/2005/8/layout/vList2"/>
    <dgm:cxn modelId="{D5E73D5D-E9BF-4D93-A4F4-796F24D188E9}" type="presParOf" srcId="{C1D3EF7A-79DD-43EE-9A31-EBD19917A0A7}" destId="{4905F7C2-26D7-4B72-98F1-D072A1B3AE80}" srcOrd="13" destOrd="0" presId="urn:microsoft.com/office/officeart/2005/8/layout/vList2"/>
    <dgm:cxn modelId="{AB5E1777-92AD-4C86-B88A-59670304EEE8}" type="presParOf" srcId="{C1D3EF7A-79DD-43EE-9A31-EBD19917A0A7}" destId="{B9FD1326-9A42-4BDE-B52D-A7B4368D4B0F}"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D77C7-C752-4C87-8874-7A070DE5E425}">
      <dsp:nvSpPr>
        <dsp:cNvPr id="0" name=""/>
        <dsp:cNvSpPr/>
      </dsp:nvSpPr>
      <dsp:spPr>
        <a:xfrm>
          <a:off x="-6" y="65078"/>
          <a:ext cx="8763012" cy="456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b" anchorCtr="0">
          <a:noAutofit/>
        </a:bodyPr>
        <a:lstStyle/>
        <a:p>
          <a:pPr marL="0" lvl="0" indent="0" algn="ctr" defTabSz="1422400" rtl="0">
            <a:lnSpc>
              <a:spcPct val="90000"/>
            </a:lnSpc>
            <a:spcBef>
              <a:spcPct val="0"/>
            </a:spcBef>
            <a:spcAft>
              <a:spcPct val="35000"/>
            </a:spcAft>
            <a:buNone/>
          </a:pPr>
          <a:r>
            <a:rPr lang="en-US" sz="3200" b="1" kern="1200" dirty="0">
              <a:solidFill>
                <a:schemeClr val="accent2">
                  <a:lumMod val="75000"/>
                </a:schemeClr>
              </a:solidFill>
              <a:latin typeface="Algerian" pitchFamily="82" charset="0"/>
            </a:rPr>
            <a:t>Healthcare Service Management</a:t>
          </a:r>
        </a:p>
      </dsp:txBody>
      <dsp:txXfrm>
        <a:off x="-6" y="65078"/>
        <a:ext cx="8763012" cy="456753"/>
      </dsp:txXfrm>
    </dsp:sp>
    <dsp:sp modelId="{C201932C-2FE3-48D2-A587-A877F7914365}">
      <dsp:nvSpPr>
        <dsp:cNvPr id="0" name=""/>
        <dsp:cNvSpPr/>
      </dsp:nvSpPr>
      <dsp:spPr>
        <a:xfrm>
          <a:off x="-6" y="521832"/>
          <a:ext cx="1050532" cy="175088"/>
        </a:xfrm>
        <a:prstGeom prst="parallelogram">
          <a:avLst>
            <a:gd name="adj" fmla="val 14084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4A9D78D1-3AC0-4513-9C6D-9113DA49903F}">
      <dsp:nvSpPr>
        <dsp:cNvPr id="0" name=""/>
        <dsp:cNvSpPr/>
      </dsp:nvSpPr>
      <dsp:spPr>
        <a:xfrm>
          <a:off x="1111807" y="521832"/>
          <a:ext cx="1050532" cy="175088"/>
        </a:xfrm>
        <a:prstGeom prst="parallelogram">
          <a:avLst>
            <a:gd name="adj" fmla="val 140840"/>
          </a:avLst>
        </a:prstGeom>
        <a:gradFill rotWithShape="0">
          <a:gsLst>
            <a:gs pos="0">
              <a:schemeClr val="accent2">
                <a:hueOff val="780253"/>
                <a:satOff val="-973"/>
                <a:lumOff val="229"/>
                <a:alphaOff val="0"/>
                <a:tint val="50000"/>
                <a:satMod val="300000"/>
              </a:schemeClr>
            </a:gs>
            <a:gs pos="35000">
              <a:schemeClr val="accent2">
                <a:hueOff val="780253"/>
                <a:satOff val="-973"/>
                <a:lumOff val="229"/>
                <a:alphaOff val="0"/>
                <a:tint val="37000"/>
                <a:satMod val="300000"/>
              </a:schemeClr>
            </a:gs>
            <a:gs pos="100000">
              <a:schemeClr val="accent2">
                <a:hueOff val="780253"/>
                <a:satOff val="-973"/>
                <a:lumOff val="229"/>
                <a:alphaOff val="0"/>
                <a:tint val="15000"/>
                <a:satMod val="350000"/>
              </a:schemeClr>
            </a:gs>
          </a:gsLst>
          <a:lin ang="16200000" scaled="1"/>
        </a:gradFill>
        <a:ln w="9525" cap="flat" cmpd="sng" algn="ctr">
          <a:solidFill>
            <a:schemeClr val="accent2">
              <a:hueOff val="780253"/>
              <a:satOff val="-973"/>
              <a:lumOff val="229"/>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A83A6850-D5AF-4988-ABE5-74A2B9556DA1}">
      <dsp:nvSpPr>
        <dsp:cNvPr id="0" name=""/>
        <dsp:cNvSpPr/>
      </dsp:nvSpPr>
      <dsp:spPr>
        <a:xfrm>
          <a:off x="2223621" y="521832"/>
          <a:ext cx="1050532" cy="175088"/>
        </a:xfrm>
        <a:prstGeom prst="parallelogram">
          <a:avLst>
            <a:gd name="adj" fmla="val 140840"/>
          </a:avLst>
        </a:prstGeom>
        <a:gradFill rotWithShape="0">
          <a:gsLst>
            <a:gs pos="0">
              <a:schemeClr val="accent2">
                <a:hueOff val="1560506"/>
                <a:satOff val="-1946"/>
                <a:lumOff val="458"/>
                <a:alphaOff val="0"/>
                <a:tint val="50000"/>
                <a:satMod val="300000"/>
              </a:schemeClr>
            </a:gs>
            <a:gs pos="35000">
              <a:schemeClr val="accent2">
                <a:hueOff val="1560506"/>
                <a:satOff val="-1946"/>
                <a:lumOff val="458"/>
                <a:alphaOff val="0"/>
                <a:tint val="37000"/>
                <a:satMod val="300000"/>
              </a:schemeClr>
            </a:gs>
            <a:gs pos="100000">
              <a:schemeClr val="accent2">
                <a:hueOff val="1560506"/>
                <a:satOff val="-1946"/>
                <a:lumOff val="458"/>
                <a:alphaOff val="0"/>
                <a:tint val="15000"/>
                <a:satMod val="350000"/>
              </a:schemeClr>
            </a:gs>
          </a:gsLst>
          <a:lin ang="16200000" scaled="1"/>
        </a:gradFill>
        <a:ln w="9525" cap="flat" cmpd="sng" algn="ctr">
          <a:solidFill>
            <a:schemeClr val="accent2">
              <a:hueOff val="1560506"/>
              <a:satOff val="-1946"/>
              <a:lumOff val="458"/>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A0796FED-14FE-4806-9F7C-208BB17A10B2}">
      <dsp:nvSpPr>
        <dsp:cNvPr id="0" name=""/>
        <dsp:cNvSpPr/>
      </dsp:nvSpPr>
      <dsp:spPr>
        <a:xfrm>
          <a:off x="3335435" y="521832"/>
          <a:ext cx="1050532" cy="175088"/>
        </a:xfrm>
        <a:prstGeom prst="parallelogram">
          <a:avLst>
            <a:gd name="adj" fmla="val 140840"/>
          </a:avLst>
        </a:prstGeom>
        <a:gradFill rotWithShape="0">
          <a:gsLst>
            <a:gs pos="0">
              <a:schemeClr val="accent2">
                <a:hueOff val="2340759"/>
                <a:satOff val="-2919"/>
                <a:lumOff val="686"/>
                <a:alphaOff val="0"/>
                <a:tint val="50000"/>
                <a:satMod val="300000"/>
              </a:schemeClr>
            </a:gs>
            <a:gs pos="35000">
              <a:schemeClr val="accent2">
                <a:hueOff val="2340759"/>
                <a:satOff val="-2919"/>
                <a:lumOff val="686"/>
                <a:alphaOff val="0"/>
                <a:tint val="37000"/>
                <a:satMod val="300000"/>
              </a:schemeClr>
            </a:gs>
            <a:gs pos="100000">
              <a:schemeClr val="accent2">
                <a:hueOff val="2340759"/>
                <a:satOff val="-2919"/>
                <a:lumOff val="686"/>
                <a:alphaOff val="0"/>
                <a:tint val="15000"/>
                <a:satMod val="350000"/>
              </a:schemeClr>
            </a:gs>
          </a:gsLst>
          <a:lin ang="16200000" scaled="1"/>
        </a:gradFill>
        <a:ln w="9525" cap="flat" cmpd="sng" algn="ctr">
          <a:solidFill>
            <a:schemeClr val="accent2">
              <a:hueOff val="2340759"/>
              <a:satOff val="-2919"/>
              <a:lumOff val="686"/>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8F4A646B-8CA1-4000-9D84-DEAAF3752C9F}">
      <dsp:nvSpPr>
        <dsp:cNvPr id="0" name=""/>
        <dsp:cNvSpPr/>
      </dsp:nvSpPr>
      <dsp:spPr>
        <a:xfrm>
          <a:off x="4447249" y="521832"/>
          <a:ext cx="1050532" cy="175088"/>
        </a:xfrm>
        <a:prstGeom prst="parallelogram">
          <a:avLst>
            <a:gd name="adj" fmla="val 140840"/>
          </a:avLst>
        </a:prstGeom>
        <a:gradFill rotWithShape="0">
          <a:gsLst>
            <a:gs pos="0">
              <a:schemeClr val="accent2">
                <a:hueOff val="3121013"/>
                <a:satOff val="-3893"/>
                <a:lumOff val="915"/>
                <a:alphaOff val="0"/>
                <a:tint val="50000"/>
                <a:satMod val="300000"/>
              </a:schemeClr>
            </a:gs>
            <a:gs pos="35000">
              <a:schemeClr val="accent2">
                <a:hueOff val="3121013"/>
                <a:satOff val="-3893"/>
                <a:lumOff val="915"/>
                <a:alphaOff val="0"/>
                <a:tint val="37000"/>
                <a:satMod val="300000"/>
              </a:schemeClr>
            </a:gs>
            <a:gs pos="100000">
              <a:schemeClr val="accent2">
                <a:hueOff val="3121013"/>
                <a:satOff val="-3893"/>
                <a:lumOff val="915"/>
                <a:alphaOff val="0"/>
                <a:tint val="15000"/>
                <a:satMod val="350000"/>
              </a:schemeClr>
            </a:gs>
          </a:gsLst>
          <a:lin ang="16200000" scaled="1"/>
        </a:gradFill>
        <a:ln w="9525" cap="flat" cmpd="sng" algn="ctr">
          <a:solidFill>
            <a:schemeClr val="accent2">
              <a:hueOff val="3121013"/>
              <a:satOff val="-3893"/>
              <a:lumOff val="915"/>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3EA5E7BB-59EB-4DA8-AD7E-9DF75411E701}">
      <dsp:nvSpPr>
        <dsp:cNvPr id="0" name=""/>
        <dsp:cNvSpPr/>
      </dsp:nvSpPr>
      <dsp:spPr>
        <a:xfrm>
          <a:off x="5559063" y="521832"/>
          <a:ext cx="1050532" cy="175088"/>
        </a:xfrm>
        <a:prstGeom prst="parallelogram">
          <a:avLst>
            <a:gd name="adj" fmla="val 140840"/>
          </a:avLst>
        </a:prstGeom>
        <a:gradFill rotWithShape="0">
          <a:gsLst>
            <a:gs pos="0">
              <a:schemeClr val="accent2">
                <a:hueOff val="3901266"/>
                <a:satOff val="-4866"/>
                <a:lumOff val="1144"/>
                <a:alphaOff val="0"/>
                <a:tint val="50000"/>
                <a:satMod val="300000"/>
              </a:schemeClr>
            </a:gs>
            <a:gs pos="35000">
              <a:schemeClr val="accent2">
                <a:hueOff val="3901266"/>
                <a:satOff val="-4866"/>
                <a:lumOff val="1144"/>
                <a:alphaOff val="0"/>
                <a:tint val="37000"/>
                <a:satMod val="300000"/>
              </a:schemeClr>
            </a:gs>
            <a:gs pos="100000">
              <a:schemeClr val="accent2">
                <a:hueOff val="3901266"/>
                <a:satOff val="-4866"/>
                <a:lumOff val="1144"/>
                <a:alphaOff val="0"/>
                <a:tint val="15000"/>
                <a:satMod val="350000"/>
              </a:schemeClr>
            </a:gs>
          </a:gsLst>
          <a:lin ang="16200000" scaled="1"/>
        </a:gradFill>
        <a:ln w="9525" cap="flat" cmpd="sng" algn="ctr">
          <a:solidFill>
            <a:schemeClr val="accent2">
              <a:hueOff val="3901266"/>
              <a:satOff val="-4866"/>
              <a:lumOff val="1144"/>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57F788E5-745F-47C5-BB10-361266249570}">
      <dsp:nvSpPr>
        <dsp:cNvPr id="0" name=""/>
        <dsp:cNvSpPr/>
      </dsp:nvSpPr>
      <dsp:spPr>
        <a:xfrm>
          <a:off x="6670877" y="521832"/>
          <a:ext cx="1050532" cy="175088"/>
        </a:xfrm>
        <a:prstGeom prst="parallelogram">
          <a:avLst>
            <a:gd name="adj" fmla="val 140840"/>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w="9525" cap="flat" cmpd="sng" algn="ctr">
          <a:solidFill>
            <a:schemeClr val="accent2">
              <a:hueOff val="4681519"/>
              <a:satOff val="-5839"/>
              <a:lumOff val="1373"/>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527C5-5B68-4FB5-8168-DCF18AE86F68}">
      <dsp:nvSpPr>
        <dsp:cNvPr id="0" name=""/>
        <dsp:cNvSpPr/>
      </dsp:nvSpPr>
      <dsp:spPr>
        <a:xfrm>
          <a:off x="0" y="14665"/>
          <a:ext cx="2628396" cy="5054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kern="1200"/>
            <a:t>Wafaa Menawi </a:t>
          </a:r>
        </a:p>
      </dsp:txBody>
      <dsp:txXfrm>
        <a:off x="24674" y="39339"/>
        <a:ext cx="2579048" cy="456092"/>
      </dsp:txXfrm>
    </dsp:sp>
    <dsp:sp modelId="{A1D1E4DE-2D3B-4AFB-88BC-72E76FDE38D5}">
      <dsp:nvSpPr>
        <dsp:cNvPr id="0" name=""/>
        <dsp:cNvSpPr/>
      </dsp:nvSpPr>
      <dsp:spPr>
        <a:xfrm>
          <a:off x="0" y="597865"/>
          <a:ext cx="2628396" cy="505440"/>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kern="1200"/>
            <a:t>Ph.D. Health Care Management</a:t>
          </a:r>
        </a:p>
      </dsp:txBody>
      <dsp:txXfrm>
        <a:off x="24674" y="622539"/>
        <a:ext cx="2579048" cy="456092"/>
      </dsp:txXfrm>
    </dsp:sp>
    <dsp:sp modelId="{B7A8C16C-5DBB-40FF-A23A-A889266DD7CC}">
      <dsp:nvSpPr>
        <dsp:cNvPr id="0" name=""/>
        <dsp:cNvSpPr/>
      </dsp:nvSpPr>
      <dsp:spPr>
        <a:xfrm>
          <a:off x="0" y="1181065"/>
          <a:ext cx="2628396" cy="505440"/>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kern="1200" dirty="0"/>
            <a:t>Head of Quality Assurance Unit </a:t>
          </a:r>
        </a:p>
      </dsp:txBody>
      <dsp:txXfrm>
        <a:off x="24674" y="1205739"/>
        <a:ext cx="2579048" cy="456092"/>
      </dsp:txXfrm>
    </dsp:sp>
    <dsp:sp modelId="{B5FBE0E1-6C87-4B3D-8218-7447C7B7BC56}">
      <dsp:nvSpPr>
        <dsp:cNvPr id="0" name=""/>
        <dsp:cNvSpPr/>
      </dsp:nvSpPr>
      <dsp:spPr>
        <a:xfrm>
          <a:off x="0" y="1764265"/>
          <a:ext cx="2628396" cy="505440"/>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kern="1200"/>
            <a:t>An-Najah BioSciences Unit (NBU) </a:t>
          </a:r>
        </a:p>
      </dsp:txBody>
      <dsp:txXfrm>
        <a:off x="24674" y="1788939"/>
        <a:ext cx="2579048" cy="456092"/>
      </dsp:txXfrm>
    </dsp:sp>
    <dsp:sp modelId="{D51E889A-9972-4DA1-949E-861592BF20DB}">
      <dsp:nvSpPr>
        <dsp:cNvPr id="0" name=""/>
        <dsp:cNvSpPr/>
      </dsp:nvSpPr>
      <dsp:spPr>
        <a:xfrm>
          <a:off x="0" y="2347465"/>
          <a:ext cx="2628396" cy="505440"/>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kern="1200"/>
            <a:t>Mobile: +972 568279063 </a:t>
          </a:r>
        </a:p>
      </dsp:txBody>
      <dsp:txXfrm>
        <a:off x="24674" y="2372139"/>
        <a:ext cx="2579048" cy="456092"/>
      </dsp:txXfrm>
    </dsp:sp>
    <dsp:sp modelId="{9B79893C-F79B-43DA-8999-DA516CE9FAE1}">
      <dsp:nvSpPr>
        <dsp:cNvPr id="0" name=""/>
        <dsp:cNvSpPr/>
      </dsp:nvSpPr>
      <dsp:spPr>
        <a:xfrm>
          <a:off x="0" y="2930665"/>
          <a:ext cx="2628396" cy="50544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kern="1200"/>
            <a:t>E. mail: w.menawi@najah.edu </a:t>
          </a:r>
        </a:p>
      </dsp:txBody>
      <dsp:txXfrm>
        <a:off x="24674" y="2955339"/>
        <a:ext cx="2579048" cy="4560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4766E4-9492-4575-8FB7-541E1DE4AA62}">
      <dsp:nvSpPr>
        <dsp:cNvPr id="0" name=""/>
        <dsp:cNvSpPr/>
      </dsp:nvSpPr>
      <dsp:spPr>
        <a:xfrm>
          <a:off x="0" y="4028"/>
          <a:ext cx="83058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2F3D4C-5374-4C64-97EE-87FF8C77AEE5}">
      <dsp:nvSpPr>
        <dsp:cNvPr id="0" name=""/>
        <dsp:cNvSpPr/>
      </dsp:nvSpPr>
      <dsp:spPr>
        <a:xfrm>
          <a:off x="0" y="4028"/>
          <a:ext cx="8297688" cy="1124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en-US" sz="1400" kern="1200" dirty="0"/>
            <a:t>four-year study by Continuum Health Partners, a consortium of New York City hospitals, looked at data from the American College of Surgeons National Surgical Quality Improvement Program (ACS NSQIP) and the Society of Thoracic Surgeons performed in three New York City hospitals from 2007 to 2010. A total of 1,768 patients were included. Data were collected for two years before the implementation of P4P and two years after program implementation. </a:t>
          </a:r>
        </a:p>
      </dsp:txBody>
      <dsp:txXfrm>
        <a:off x="0" y="4028"/>
        <a:ext cx="8297688" cy="1124449"/>
      </dsp:txXfrm>
    </dsp:sp>
    <dsp:sp modelId="{F2405D06-12BD-4971-A64B-F8CB86E1267F}">
      <dsp:nvSpPr>
        <dsp:cNvPr id="0" name=""/>
        <dsp:cNvSpPr/>
      </dsp:nvSpPr>
      <dsp:spPr>
        <a:xfrm>
          <a:off x="0" y="1128478"/>
          <a:ext cx="8305800" cy="0"/>
        </a:xfrm>
        <a:prstGeom prst="line">
          <a:avLst/>
        </a:prstGeom>
        <a:solidFill>
          <a:schemeClr val="accent3">
            <a:hueOff val="2250053"/>
            <a:satOff val="-3376"/>
            <a:lumOff val="-549"/>
            <a:alphaOff val="0"/>
          </a:schemeClr>
        </a:solidFill>
        <a:ln w="25400" cap="flat" cmpd="sng" algn="ctr">
          <a:solidFill>
            <a:schemeClr val="accent3">
              <a:hueOff val="2250053"/>
              <a:satOff val="-3376"/>
              <a:lumOff val="-5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4FB707-7F18-42BD-8CE2-2475CC7067A4}">
      <dsp:nvSpPr>
        <dsp:cNvPr id="0" name=""/>
        <dsp:cNvSpPr/>
      </dsp:nvSpPr>
      <dsp:spPr>
        <a:xfrm>
          <a:off x="0" y="1128478"/>
          <a:ext cx="8305800" cy="931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en-US" sz="1400" kern="1200"/>
            <a:t>The study found that P4P can help reduce costs without adversely affecting patient outcomes when quality variables are implemented simultaneously. Moreover, the study suggested that P4P did not result in “cherry picking” patients.</a:t>
          </a:r>
        </a:p>
      </dsp:txBody>
      <dsp:txXfrm>
        <a:off x="0" y="1128478"/>
        <a:ext cx="8305800" cy="931738"/>
      </dsp:txXfrm>
    </dsp:sp>
    <dsp:sp modelId="{FB45EC2F-5D39-45E1-9448-C6B65A53839A}">
      <dsp:nvSpPr>
        <dsp:cNvPr id="0" name=""/>
        <dsp:cNvSpPr/>
      </dsp:nvSpPr>
      <dsp:spPr>
        <a:xfrm>
          <a:off x="0" y="2060217"/>
          <a:ext cx="8305800" cy="0"/>
        </a:xfrm>
        <a:prstGeom prst="line">
          <a:avLst/>
        </a:prstGeom>
        <a:solidFill>
          <a:schemeClr val="accent3">
            <a:hueOff val="4500106"/>
            <a:satOff val="-6752"/>
            <a:lumOff val="-1098"/>
            <a:alphaOff val="0"/>
          </a:schemeClr>
        </a:solidFill>
        <a:ln w="25400" cap="flat" cmpd="sng" algn="ctr">
          <a:solidFill>
            <a:schemeClr val="accent3">
              <a:hueOff val="4500106"/>
              <a:satOff val="-6752"/>
              <a:lumOff val="-10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D13D22-1CCA-4D94-817A-B0A5C1504926}">
      <dsp:nvSpPr>
        <dsp:cNvPr id="0" name=""/>
        <dsp:cNvSpPr/>
      </dsp:nvSpPr>
      <dsp:spPr>
        <a:xfrm>
          <a:off x="0" y="2060217"/>
          <a:ext cx="8305800" cy="931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en-US" sz="1400" kern="1200" dirty="0"/>
            <a:t>The researchers suggested that “quality care outcomes should be the essential framework of pay for performance programs.” </a:t>
          </a:r>
        </a:p>
      </dsp:txBody>
      <dsp:txXfrm>
        <a:off x="0" y="2060217"/>
        <a:ext cx="8305800" cy="931738"/>
      </dsp:txXfrm>
    </dsp:sp>
    <dsp:sp modelId="{408F09F5-A990-4F9B-9BD1-65E9FEFE6DB0}">
      <dsp:nvSpPr>
        <dsp:cNvPr id="0" name=""/>
        <dsp:cNvSpPr/>
      </dsp:nvSpPr>
      <dsp:spPr>
        <a:xfrm>
          <a:off x="0" y="2991955"/>
          <a:ext cx="8305800" cy="0"/>
        </a:xfrm>
        <a:prstGeom prst="line">
          <a:avLst/>
        </a:prstGeom>
        <a:solidFill>
          <a:schemeClr val="accent3">
            <a:hueOff val="6750158"/>
            <a:satOff val="-10128"/>
            <a:lumOff val="-1647"/>
            <a:alphaOff val="0"/>
          </a:schemeClr>
        </a:solidFill>
        <a:ln w="25400" cap="flat" cmpd="sng" algn="ctr">
          <a:solidFill>
            <a:schemeClr val="accent3">
              <a:hueOff val="6750158"/>
              <a:satOff val="-10128"/>
              <a:lumOff val="-164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8F38BF-2ADB-4742-914E-2D5108200444}">
      <dsp:nvSpPr>
        <dsp:cNvPr id="0" name=""/>
        <dsp:cNvSpPr/>
      </dsp:nvSpPr>
      <dsp:spPr>
        <a:xfrm>
          <a:off x="0" y="2991955"/>
          <a:ext cx="8305800" cy="931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en-US" sz="1400" kern="1200" dirty="0"/>
            <a:t>The ACS NSQIP collects clinical data, including risk factors before surgery, variables during surgery, and survival and morbidity outcomes up to 30 days after surgery. </a:t>
          </a:r>
        </a:p>
      </dsp:txBody>
      <dsp:txXfrm>
        <a:off x="0" y="2991955"/>
        <a:ext cx="8305800" cy="931738"/>
      </dsp:txXfrm>
    </dsp:sp>
    <dsp:sp modelId="{EBF6CEE0-89CA-4417-B94B-8872D7B11364}">
      <dsp:nvSpPr>
        <dsp:cNvPr id="0" name=""/>
        <dsp:cNvSpPr/>
      </dsp:nvSpPr>
      <dsp:spPr>
        <a:xfrm>
          <a:off x="0" y="3923694"/>
          <a:ext cx="8305800" cy="0"/>
        </a:xfrm>
        <a:prstGeom prst="line">
          <a:avLst/>
        </a:prstGeom>
        <a:solidFill>
          <a:schemeClr val="accent3">
            <a:hueOff val="9000211"/>
            <a:satOff val="-13504"/>
            <a:lumOff val="-2196"/>
            <a:alphaOff val="0"/>
          </a:schemeClr>
        </a:solidFill>
        <a:ln w="25400" cap="flat" cmpd="sng" algn="ctr">
          <a:solidFill>
            <a:schemeClr val="accent3">
              <a:hueOff val="9000211"/>
              <a:satOff val="-13504"/>
              <a:lumOff val="-21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CC287C-54F9-4C0F-A696-0B060396FC76}">
      <dsp:nvSpPr>
        <dsp:cNvPr id="0" name=""/>
        <dsp:cNvSpPr/>
      </dsp:nvSpPr>
      <dsp:spPr>
        <a:xfrm>
          <a:off x="0" y="3923694"/>
          <a:ext cx="8305800" cy="931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en-US" sz="1400" kern="1200"/>
            <a:t>Complications included pneumonia, pulmonary embolism, unplanned breathing tube insertions, acute renal failure, bleeding requiring transfusion, cardiac arrest, coma, stroke, superficial surgical site infection, and wound disruption. </a:t>
          </a:r>
        </a:p>
      </dsp:txBody>
      <dsp:txXfrm>
        <a:off x="0" y="3923694"/>
        <a:ext cx="8305800" cy="931738"/>
      </dsp:txXfrm>
    </dsp:sp>
    <dsp:sp modelId="{DB309083-BB6E-4C50-B122-4B7052EC4CCF}">
      <dsp:nvSpPr>
        <dsp:cNvPr id="0" name=""/>
        <dsp:cNvSpPr/>
      </dsp:nvSpPr>
      <dsp:spPr>
        <a:xfrm>
          <a:off x="0" y="4855432"/>
          <a:ext cx="8305800" cy="0"/>
        </a:xfrm>
        <a:prstGeom prst="line">
          <a:avLst/>
        </a:prstGeom>
        <a:solidFill>
          <a:schemeClr val="accent3">
            <a:hueOff val="11250264"/>
            <a:satOff val="-16880"/>
            <a:lumOff val="-2745"/>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A18AFD-CF36-41F5-A2EF-FA4FFAAEE232}">
      <dsp:nvSpPr>
        <dsp:cNvPr id="0" name=""/>
        <dsp:cNvSpPr/>
      </dsp:nvSpPr>
      <dsp:spPr>
        <a:xfrm>
          <a:off x="0" y="4855432"/>
          <a:ext cx="8305800" cy="931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en-US" sz="1400" kern="1200" dirty="0"/>
            <a:t>Cases were normalized by severity index and by comorbidity to ensure the cases were similar before and after the P4P program was implemented. The researchers concluded “</a:t>
          </a:r>
          <a:r>
            <a:rPr lang="en-US" sz="1400" b="1" kern="1200" dirty="0"/>
            <a:t>no significant differences before and after implementation of pay for performance in studying the overall outcomes of these procedures.” </a:t>
          </a:r>
          <a:endParaRPr lang="en-US" sz="1400" kern="1200" dirty="0"/>
        </a:p>
      </dsp:txBody>
      <dsp:txXfrm>
        <a:off x="0" y="4855432"/>
        <a:ext cx="8305800" cy="9317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92DAFE-6483-4EDA-BC1B-5A5E264271DF}">
      <dsp:nvSpPr>
        <dsp:cNvPr id="0" name=""/>
        <dsp:cNvSpPr/>
      </dsp:nvSpPr>
      <dsp:spPr>
        <a:xfrm>
          <a:off x="0" y="3215"/>
          <a:ext cx="8458200" cy="17503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US" sz="1700" b="1" kern="1200" dirty="0"/>
            <a:t>At the Hospital of Central Connecticut</a:t>
          </a:r>
          <a:r>
            <a:rPr lang="en-US" sz="1700" kern="1200" dirty="0"/>
            <a:t>, for example, all emergency department physicians receive the same base pay and the same opportunity to increase that by about 30 percent based on performance. The amount of variable compensation they receive is based on productivity (75 percent) and patient satisfaction (25 percent). Before the implementation of the program, the compensation plan rewarded physicians by their tenure with no objective criteria. Patient satisfaction was below the 70th percentile. </a:t>
          </a:r>
        </a:p>
      </dsp:txBody>
      <dsp:txXfrm>
        <a:off x="85444" y="88659"/>
        <a:ext cx="8287312" cy="1579432"/>
      </dsp:txXfrm>
    </dsp:sp>
    <dsp:sp modelId="{F6EF2832-36F5-4CA1-A79B-91E45F554320}">
      <dsp:nvSpPr>
        <dsp:cNvPr id="0" name=""/>
        <dsp:cNvSpPr/>
      </dsp:nvSpPr>
      <dsp:spPr>
        <a:xfrm>
          <a:off x="0" y="1802496"/>
          <a:ext cx="8458200" cy="17503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US" sz="1700" kern="1200" dirty="0"/>
            <a:t>Two somewhat unique “twists” to the Central Connecticut program are: (1) if a doctor fails to meet certain ED quality standards in a given quarter she/he receives a formal performance improvement plan and if the standards are not met in two consecutive quarters he/she is asked to leave; and (2) no physician receives the patient satisfaction component of the variable pay unless all doctors in the group score at least in the 70th percentile on the quarterly patient satisfaction survey. </a:t>
          </a:r>
        </a:p>
      </dsp:txBody>
      <dsp:txXfrm>
        <a:off x="85444" y="1887940"/>
        <a:ext cx="8287312" cy="1579432"/>
      </dsp:txXfrm>
    </dsp:sp>
    <dsp:sp modelId="{0FE27241-C0DC-4218-9B4F-A280174252B5}">
      <dsp:nvSpPr>
        <dsp:cNvPr id="0" name=""/>
        <dsp:cNvSpPr/>
      </dsp:nvSpPr>
      <dsp:spPr>
        <a:xfrm>
          <a:off x="0" y="3601776"/>
          <a:ext cx="8458200" cy="17503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US" sz="1700" kern="1200" dirty="0"/>
            <a:t>Since the compensation plan was changed five years ago, patient satisfaction has never fallen below the 80th percentile and hit the 99th percentile in two quarters. According to the chief of emergency medicine, “one physician went from my lowest performer to one of the top three performers consistently for three years. And, he was totally motivated by the change in compensation.”</a:t>
          </a:r>
        </a:p>
      </dsp:txBody>
      <dsp:txXfrm>
        <a:off x="85444" y="3687220"/>
        <a:ext cx="8287312" cy="15794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6779FF-482F-41B4-9234-A44BB706334A}">
      <dsp:nvSpPr>
        <dsp:cNvPr id="0" name=""/>
        <dsp:cNvSpPr/>
      </dsp:nvSpPr>
      <dsp:spPr>
        <a:xfrm>
          <a:off x="0" y="0"/>
          <a:ext cx="8229600" cy="0"/>
        </a:xfrm>
        <a:prstGeom prst="line">
          <a:avLst/>
        </a:prstGeom>
        <a:solidFill>
          <a:schemeClr val="accent2">
            <a:shade val="8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6AA128-DF40-4B2D-91D4-1598B7EA49FB}">
      <dsp:nvSpPr>
        <dsp:cNvPr id="0" name=""/>
        <dsp:cNvSpPr/>
      </dsp:nvSpPr>
      <dsp:spPr>
        <a:xfrm>
          <a:off x="0" y="0"/>
          <a:ext cx="8229600"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rtl="0">
            <a:lnSpc>
              <a:spcPct val="90000"/>
            </a:lnSpc>
            <a:spcBef>
              <a:spcPct val="0"/>
            </a:spcBef>
            <a:spcAft>
              <a:spcPct val="35000"/>
            </a:spcAft>
            <a:buNone/>
          </a:pPr>
          <a:r>
            <a:rPr lang="en-US" sz="2100" kern="1200" dirty="0"/>
            <a:t>At Kelowna General Hospital in Kelowna, British Colombia the Interior Health Authority implemented a program that rewarded the hospital (not the individual) for performance improvements. </a:t>
          </a:r>
        </a:p>
      </dsp:txBody>
      <dsp:txXfrm>
        <a:off x="0" y="0"/>
        <a:ext cx="8229600" cy="1352550"/>
      </dsp:txXfrm>
    </dsp:sp>
    <dsp:sp modelId="{FE9E926E-8666-4EDF-A92D-AF6FC1E348AD}">
      <dsp:nvSpPr>
        <dsp:cNvPr id="0" name=""/>
        <dsp:cNvSpPr/>
      </dsp:nvSpPr>
      <dsp:spPr>
        <a:xfrm>
          <a:off x="0" y="1352550"/>
          <a:ext cx="8229600" cy="0"/>
        </a:xfrm>
        <a:prstGeom prst="line">
          <a:avLst/>
        </a:prstGeom>
        <a:solidFill>
          <a:schemeClr val="accent2">
            <a:shade val="80000"/>
            <a:hueOff val="-11957"/>
            <a:satOff val="-1341"/>
            <a:lumOff val="8560"/>
            <a:alphaOff val="0"/>
          </a:schemeClr>
        </a:solidFill>
        <a:ln w="25400" cap="flat" cmpd="sng" algn="ctr">
          <a:solidFill>
            <a:schemeClr val="accent2">
              <a:shade val="80000"/>
              <a:hueOff val="-11957"/>
              <a:satOff val="-1341"/>
              <a:lumOff val="856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FDC30C-1EAF-4714-9D0C-DD2F232E4570}">
      <dsp:nvSpPr>
        <dsp:cNvPr id="0" name=""/>
        <dsp:cNvSpPr/>
      </dsp:nvSpPr>
      <dsp:spPr>
        <a:xfrm>
          <a:off x="0" y="1352550"/>
          <a:ext cx="8229600"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rtl="0">
            <a:lnSpc>
              <a:spcPct val="90000"/>
            </a:lnSpc>
            <a:spcBef>
              <a:spcPct val="0"/>
            </a:spcBef>
            <a:spcAft>
              <a:spcPct val="35000"/>
            </a:spcAft>
            <a:buNone/>
          </a:pPr>
          <a:r>
            <a:rPr lang="en-US" sz="2100" kern="1200" dirty="0"/>
            <a:t>The initiative resulted in a total of $1.3 million increase in patient-focused funding between November 2010 and June 2011. </a:t>
          </a:r>
        </a:p>
      </dsp:txBody>
      <dsp:txXfrm>
        <a:off x="0" y="1352550"/>
        <a:ext cx="8229600" cy="1352550"/>
      </dsp:txXfrm>
    </dsp:sp>
    <dsp:sp modelId="{6FE23735-15C9-46EE-AC05-4EACE0A64935}">
      <dsp:nvSpPr>
        <dsp:cNvPr id="0" name=""/>
        <dsp:cNvSpPr/>
      </dsp:nvSpPr>
      <dsp:spPr>
        <a:xfrm>
          <a:off x="0" y="2705100"/>
          <a:ext cx="8229600" cy="0"/>
        </a:xfrm>
        <a:prstGeom prst="line">
          <a:avLst/>
        </a:prstGeom>
        <a:solidFill>
          <a:schemeClr val="accent2">
            <a:shade val="80000"/>
            <a:hueOff val="-23915"/>
            <a:satOff val="-2683"/>
            <a:lumOff val="17120"/>
            <a:alphaOff val="0"/>
          </a:schemeClr>
        </a:solidFill>
        <a:ln w="25400" cap="flat" cmpd="sng" algn="ctr">
          <a:solidFill>
            <a:schemeClr val="accent2">
              <a:shade val="80000"/>
              <a:hueOff val="-23915"/>
              <a:satOff val="-2683"/>
              <a:lumOff val="1712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F2CFC8-D35A-43E6-A686-090192AD4088}">
      <dsp:nvSpPr>
        <dsp:cNvPr id="0" name=""/>
        <dsp:cNvSpPr/>
      </dsp:nvSpPr>
      <dsp:spPr>
        <a:xfrm>
          <a:off x="0" y="2705100"/>
          <a:ext cx="8229600"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rtl="0">
            <a:lnSpc>
              <a:spcPct val="90000"/>
            </a:lnSpc>
            <a:spcBef>
              <a:spcPct val="0"/>
            </a:spcBef>
            <a:spcAft>
              <a:spcPct val="35000"/>
            </a:spcAft>
            <a:buNone/>
          </a:pPr>
          <a:r>
            <a:rPr lang="en-US" sz="2100" kern="1200"/>
            <a:t>Most of the revenue resulted from increases in the volume of patients admitted to an inpatient bed within 10 hours of arrival, which improved from 47 percent to 57 percent. </a:t>
          </a:r>
        </a:p>
      </dsp:txBody>
      <dsp:txXfrm>
        <a:off x="0" y="2705100"/>
        <a:ext cx="8229600" cy="1352550"/>
      </dsp:txXfrm>
    </dsp:sp>
    <dsp:sp modelId="{1E4629E5-66EF-45F7-990B-9945AFDCD4BA}">
      <dsp:nvSpPr>
        <dsp:cNvPr id="0" name=""/>
        <dsp:cNvSpPr/>
      </dsp:nvSpPr>
      <dsp:spPr>
        <a:xfrm>
          <a:off x="0" y="4057650"/>
          <a:ext cx="8229600" cy="0"/>
        </a:xfrm>
        <a:prstGeom prst="line">
          <a:avLst/>
        </a:prstGeom>
        <a:solidFill>
          <a:schemeClr val="accent2">
            <a:shade val="80000"/>
            <a:hueOff val="-35872"/>
            <a:satOff val="-4024"/>
            <a:lumOff val="25680"/>
            <a:alphaOff val="0"/>
          </a:schemeClr>
        </a:solidFill>
        <a:ln w="25400" cap="flat" cmpd="sng" algn="ctr">
          <a:solidFill>
            <a:schemeClr val="accent2">
              <a:shade val="80000"/>
              <a:hueOff val="-35872"/>
              <a:satOff val="-4024"/>
              <a:lumOff val="2568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91F75C-C9D9-4827-8D99-9B7564CCA2C5}">
      <dsp:nvSpPr>
        <dsp:cNvPr id="0" name=""/>
        <dsp:cNvSpPr/>
      </dsp:nvSpPr>
      <dsp:spPr>
        <a:xfrm>
          <a:off x="0" y="4057650"/>
          <a:ext cx="8229600"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just" defTabSz="933450" rtl="0">
            <a:lnSpc>
              <a:spcPct val="90000"/>
            </a:lnSpc>
            <a:spcBef>
              <a:spcPct val="0"/>
            </a:spcBef>
            <a:spcAft>
              <a:spcPct val="35000"/>
            </a:spcAft>
            <a:buNone/>
          </a:pPr>
          <a:r>
            <a:rPr lang="en-US" sz="2100" kern="1200"/>
            <a:t>However, it was noted that to assist with inpatient admissions the flow nurse began to focus more on patient admissions and the rapid treatment unit, which resulted in less contact time with non-admitted patients. </a:t>
          </a:r>
        </a:p>
      </dsp:txBody>
      <dsp:txXfrm>
        <a:off x="0" y="4057650"/>
        <a:ext cx="8229600" cy="13525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D1DB9-184F-4E27-B00F-ADA94C60A37A}">
      <dsp:nvSpPr>
        <dsp:cNvPr id="0" name=""/>
        <dsp:cNvSpPr/>
      </dsp:nvSpPr>
      <dsp:spPr>
        <a:xfrm>
          <a:off x="634364" y="0"/>
          <a:ext cx="7189470" cy="2667000"/>
        </a:xfrm>
        <a:prstGeom prst="rightArrow">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F54F86-0C87-4121-A77E-3F0B9442361D}">
      <dsp:nvSpPr>
        <dsp:cNvPr id="0" name=""/>
        <dsp:cNvSpPr/>
      </dsp:nvSpPr>
      <dsp:spPr>
        <a:xfrm>
          <a:off x="370046" y="800099"/>
          <a:ext cx="7718107" cy="1066800"/>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a:t>Pharmacy Objective – Revenue Increase. To increase the number of patients served such that the volume of outpatient pharmacy revenues increase by 25 percent by the end of the ﬁrst year of expanded outpatient operations.   </a:t>
          </a:r>
        </a:p>
      </dsp:txBody>
      <dsp:txXfrm>
        <a:off x="422123" y="852176"/>
        <a:ext cx="7613953" cy="9626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ED88CB-D7F5-47FF-ABE2-B8E57DA633E4}">
      <dsp:nvSpPr>
        <dsp:cNvPr id="0" name=""/>
        <dsp:cNvSpPr/>
      </dsp:nvSpPr>
      <dsp:spPr>
        <a:xfrm>
          <a:off x="0" y="0"/>
          <a:ext cx="8610600" cy="6364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Generally, managing action plans involves agreeing upon objectives, measuring performance, evaluating performance against the objectives, and taking corrective action, if necessary. </a:t>
          </a:r>
        </a:p>
      </dsp:txBody>
      <dsp:txXfrm>
        <a:off x="31070" y="31070"/>
        <a:ext cx="8548460" cy="574340"/>
      </dsp:txXfrm>
    </dsp:sp>
    <dsp:sp modelId="{B3C19B65-79E8-4ED2-9640-A18C859F0D93}">
      <dsp:nvSpPr>
        <dsp:cNvPr id="0" name=""/>
        <dsp:cNvSpPr/>
      </dsp:nvSpPr>
      <dsp:spPr>
        <a:xfrm>
          <a:off x="0" y="716153"/>
          <a:ext cx="8610600"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b="1" kern="1200" dirty="0">
              <a:solidFill>
                <a:srgbClr val="C00000"/>
              </a:solidFill>
            </a:rPr>
            <a:t>Strategic Thinking Map for Evaluating the Action Plans: </a:t>
          </a:r>
          <a:endParaRPr lang="en-US" sz="1600" kern="1200" dirty="0">
            <a:solidFill>
              <a:srgbClr val="C00000"/>
            </a:solidFill>
          </a:endParaRPr>
        </a:p>
      </dsp:txBody>
      <dsp:txXfrm>
        <a:off x="0" y="716153"/>
        <a:ext cx="8610600" cy="264960"/>
      </dsp:txXfrm>
    </dsp:sp>
    <dsp:sp modelId="{A3DED8E3-0146-4F37-B2FB-71AAC0F803E3}">
      <dsp:nvSpPr>
        <dsp:cNvPr id="0" name=""/>
        <dsp:cNvSpPr/>
      </dsp:nvSpPr>
      <dsp:spPr>
        <a:xfrm>
          <a:off x="0" y="981113"/>
          <a:ext cx="8610600" cy="63648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1. Has the organization’ s overall strategy been well communicated to all members of the 	organizational units?    </a:t>
          </a:r>
        </a:p>
      </dsp:txBody>
      <dsp:txXfrm>
        <a:off x="31070" y="1012183"/>
        <a:ext cx="8548460" cy="574340"/>
      </dsp:txXfrm>
    </dsp:sp>
    <dsp:sp modelId="{342EA06F-758D-4D81-8FE3-16453555A4A6}">
      <dsp:nvSpPr>
        <dsp:cNvPr id="0" name=""/>
        <dsp:cNvSpPr/>
      </dsp:nvSpPr>
      <dsp:spPr>
        <a:xfrm>
          <a:off x="0" y="1663673"/>
          <a:ext cx="8610600" cy="63648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2. Do the organizational units have the resources required for successful implementation of the 	strategy?   </a:t>
          </a:r>
        </a:p>
      </dsp:txBody>
      <dsp:txXfrm>
        <a:off x="31070" y="1694743"/>
        <a:ext cx="8548460" cy="574340"/>
      </dsp:txXfrm>
    </dsp:sp>
    <dsp:sp modelId="{128338C9-E525-41BD-8348-8945CFC7C7C6}">
      <dsp:nvSpPr>
        <dsp:cNvPr id="0" name=""/>
        <dsp:cNvSpPr/>
      </dsp:nvSpPr>
      <dsp:spPr>
        <a:xfrm>
          <a:off x="0" y="2346233"/>
          <a:ext cx="8610600" cy="63648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3. Is there a high level of commitment to the strategy within the organizational unit?   </a:t>
          </a:r>
        </a:p>
      </dsp:txBody>
      <dsp:txXfrm>
        <a:off x="31070" y="2377303"/>
        <a:ext cx="8548460" cy="574340"/>
      </dsp:txXfrm>
    </dsp:sp>
    <dsp:sp modelId="{0EFE0B42-0A15-4D12-A5FE-091463A530BD}">
      <dsp:nvSpPr>
        <dsp:cNvPr id="0" name=""/>
        <dsp:cNvSpPr/>
      </dsp:nvSpPr>
      <dsp:spPr>
        <a:xfrm>
          <a:off x="0" y="3028793"/>
          <a:ext cx="8610600" cy="63648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4. Has the organizational unit developed action plans, including realistic objectives, timelines, 	responsibilities, and budgets?    </a:t>
          </a:r>
        </a:p>
      </dsp:txBody>
      <dsp:txXfrm>
        <a:off x="31070" y="3059863"/>
        <a:ext cx="8548460" cy="574340"/>
      </dsp:txXfrm>
    </dsp:sp>
    <dsp:sp modelId="{8C44C20C-0557-4D54-996C-B1FEF4568CA6}">
      <dsp:nvSpPr>
        <dsp:cNvPr id="0" name=""/>
        <dsp:cNvSpPr/>
      </dsp:nvSpPr>
      <dsp:spPr>
        <a:xfrm>
          <a:off x="0" y="3711353"/>
          <a:ext cx="8610600" cy="63648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5. Are the unit objectives consistent and compatible with the strategy?    </a:t>
          </a:r>
        </a:p>
      </dsp:txBody>
      <dsp:txXfrm>
        <a:off x="31070" y="3742423"/>
        <a:ext cx="8548460" cy="574340"/>
      </dsp:txXfrm>
    </dsp:sp>
    <dsp:sp modelId="{A91F66FA-ACDA-42CD-9096-C21FFECBB845}">
      <dsp:nvSpPr>
        <dsp:cNvPr id="0" name=""/>
        <dsp:cNvSpPr/>
      </dsp:nvSpPr>
      <dsp:spPr>
        <a:xfrm>
          <a:off x="0" y="4393913"/>
          <a:ext cx="8610600" cy="63648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6. Do the organizational units have the managerial and employee capabilities required for 	successfully implementing the organization’ s strategy?    </a:t>
          </a:r>
        </a:p>
      </dsp:txBody>
      <dsp:txXfrm>
        <a:off x="31070" y="4424983"/>
        <a:ext cx="8548460" cy="574340"/>
      </dsp:txXfrm>
    </dsp:sp>
    <dsp:sp modelId="{B9FD1326-9A42-4BDE-B52D-A7B4368D4B0F}">
      <dsp:nvSpPr>
        <dsp:cNvPr id="0" name=""/>
        <dsp:cNvSpPr/>
      </dsp:nvSpPr>
      <dsp:spPr>
        <a:xfrm>
          <a:off x="0" y="5076474"/>
          <a:ext cx="8610600" cy="63648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7. Do the combined action plans accomplish the overall strategies of the organization? </a:t>
          </a:r>
        </a:p>
      </dsp:txBody>
      <dsp:txXfrm>
        <a:off x="31070" y="5107544"/>
        <a:ext cx="8548460" cy="574340"/>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1D7DEE1-9D27-4A35-AFDC-FD6B57E00C6F}" type="datetimeFigureOut">
              <a:rPr lang="en-US" smtClean="0"/>
              <a:t>5/23/2018</a:t>
            </a:fld>
            <a:endParaRPr lang="en-US"/>
          </a:p>
        </p:txBody>
      </p:sp>
      <p:sp>
        <p:nvSpPr>
          <p:cNvPr id="4" name="عنصر نائب للتذييل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Caop.1</a:t>
            </a:r>
          </a:p>
        </p:txBody>
      </p:sp>
      <p:sp>
        <p:nvSpPr>
          <p:cNvPr id="5" name="عنصر نائب لرقم الشريحة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4AD7B9-E4E1-4C54-A26E-F1E9A3CA57E8}" type="slidenum">
              <a:rPr lang="en-US" smtClean="0"/>
              <a:t>‹#›</a:t>
            </a:fld>
            <a:endParaRPr lang="en-US"/>
          </a:p>
        </p:txBody>
      </p:sp>
    </p:spTree>
    <p:extLst>
      <p:ext uri="{BB962C8B-B14F-4D97-AF65-F5344CB8AC3E}">
        <p14:creationId xmlns:p14="http://schemas.microsoft.com/office/powerpoint/2010/main" val="276864589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181A80-162E-4B3F-B92A-56476647CBB1}" type="datetimeFigureOut">
              <a:rPr lang="en-US" smtClean="0"/>
              <a:t>5/23/2018</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Caop.1</a:t>
            </a:r>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D49FED-00C2-4480-A677-C734B0DA65AE}" type="slidenum">
              <a:rPr lang="en-US" smtClean="0"/>
              <a:t>‹#›</a:t>
            </a:fld>
            <a:endParaRPr lang="en-US"/>
          </a:p>
        </p:txBody>
      </p:sp>
    </p:spTree>
    <p:extLst>
      <p:ext uri="{BB962C8B-B14F-4D97-AF65-F5344CB8AC3E}">
        <p14:creationId xmlns:p14="http://schemas.microsoft.com/office/powerpoint/2010/main" val="62211508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لتاريخ 3"/>
          <p:cNvSpPr>
            <a:spLocks noGrp="1"/>
          </p:cNvSpPr>
          <p:nvPr>
            <p:ph type="dt" idx="10"/>
          </p:nvPr>
        </p:nvSpPr>
        <p:spPr/>
        <p:txBody>
          <a:bodyPr/>
          <a:lstStyle/>
          <a:p>
            <a:fld id="{E54486BB-08F9-4D00-AE92-3B7C4FC21972}" type="datetime1">
              <a:rPr lang="en-US" smtClean="0"/>
              <a:t>5/23/2018</a:t>
            </a:fld>
            <a:endParaRPr lang="en-US"/>
          </a:p>
        </p:txBody>
      </p:sp>
      <p:sp>
        <p:nvSpPr>
          <p:cNvPr id="5" name="عنصر نائب للتذييل 4"/>
          <p:cNvSpPr>
            <a:spLocks noGrp="1"/>
          </p:cNvSpPr>
          <p:nvPr>
            <p:ph type="ftr" sz="quarter" idx="11"/>
          </p:nvPr>
        </p:nvSpPr>
        <p:spPr/>
        <p:txBody>
          <a:bodyPr/>
          <a:lstStyle/>
          <a:p>
            <a:r>
              <a:rPr lang="en-US"/>
              <a:t>Caop.1</a:t>
            </a:r>
          </a:p>
        </p:txBody>
      </p:sp>
      <p:sp>
        <p:nvSpPr>
          <p:cNvPr id="6" name="عنصر نائب لرقم الشريحة 5"/>
          <p:cNvSpPr>
            <a:spLocks noGrp="1"/>
          </p:cNvSpPr>
          <p:nvPr>
            <p:ph type="sldNum" sz="quarter" idx="12"/>
          </p:nvPr>
        </p:nvSpPr>
        <p:spPr/>
        <p:txBody>
          <a:bodyPr/>
          <a:lstStyle/>
          <a:p>
            <a:fld id="{82D49FED-00C2-4480-A677-C734B0DA65AE}" type="slidenum">
              <a:rPr lang="en-US" smtClean="0"/>
              <a:t>1</a:t>
            </a:fld>
            <a:endParaRPr lang="en-US"/>
          </a:p>
        </p:txBody>
      </p:sp>
    </p:spTree>
    <p:extLst>
      <p:ext uri="{BB962C8B-B14F-4D97-AF65-F5344CB8AC3E}">
        <p14:creationId xmlns:p14="http://schemas.microsoft.com/office/powerpoint/2010/main" val="8207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6A3A172-D70C-467E-BF83-61E3FA156CD6}" type="datetime1">
              <a:rPr lang="en-US" smtClean="0"/>
              <a:t>5/23/2018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2489008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7A703A7-DF2D-49F5-8CAD-B1C91F1CB9E5}" type="datetime1">
              <a:rPr lang="en-US" smtClean="0"/>
              <a:t>5/23/2018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408807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9AE1990-DB21-4BA5-A9B0-2745A0B3C45A}" type="datetime1">
              <a:rPr lang="en-US" smtClean="0"/>
              <a:t>5/23/2018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428954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0C2D6346-978E-46DA-BFC3-FB7DF540E471}" type="datetime1">
              <a:rPr lang="en-US" smtClean="0"/>
              <a:t>5/23/2018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184094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D596A7D-5777-4936-A712-2C459E28FCCE}" type="datetime1">
              <a:rPr lang="en-US" smtClean="0"/>
              <a:t>5/23/2018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3142362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18A3AC71-B6D2-4019-86D1-3107D839226B}" type="datetime1">
              <a:rPr lang="en-US" smtClean="0"/>
              <a:t>5/23/2018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1420425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EBCA447-9D19-4CDB-AD19-37DAA379E362}" type="datetime1">
              <a:rPr lang="en-US" smtClean="0"/>
              <a:t>5/23/2018</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2432048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DEA49E94-B60D-481E-BE9D-1AD95D083234}" type="datetime1">
              <a:rPr lang="en-US" smtClean="0"/>
              <a:t>5/23/2018</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2102120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0C37336-AEC7-4601-B026-883FA8D775EB}" type="datetime1">
              <a:rPr lang="en-US" smtClean="0"/>
              <a:t>5/23/2018</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1799511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6007A6D6-5811-42D1-AA10-E2B15B0EA9C8}" type="datetime1">
              <a:rPr lang="en-US" smtClean="0"/>
              <a:t>5/23/2018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1305609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9A5DD2EC-4A61-404D-8B1E-13E98FAE9D62}" type="datetime1">
              <a:rPr lang="en-US" smtClean="0"/>
              <a:t>5/23/2018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4B747EB-5D84-4934-B0DB-F12DFCF6C9C9}" type="slidenum">
              <a:rPr lang="en-US" smtClean="0"/>
              <a:t>‹#›</a:t>
            </a:fld>
            <a:endParaRPr lang="en-US"/>
          </a:p>
        </p:txBody>
      </p:sp>
    </p:spTree>
    <p:extLst>
      <p:ext uri="{BB962C8B-B14F-4D97-AF65-F5344CB8AC3E}">
        <p14:creationId xmlns:p14="http://schemas.microsoft.com/office/powerpoint/2010/main" val="3426253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4D9D77-2AD8-4260-9CCC-E31FD5D7CAE8}" type="datetime1">
              <a:rPr lang="en-US" smtClean="0"/>
              <a:t>5/23/2018</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B747EB-5D84-4934-B0DB-F12DFCF6C9C9}" type="slidenum">
              <a:rPr lang="en-US" smtClean="0"/>
              <a:t>‹#›</a:t>
            </a:fld>
            <a:endParaRPr lang="en-US"/>
          </a:p>
        </p:txBody>
      </p:sp>
    </p:spTree>
    <p:extLst>
      <p:ext uri="{BB962C8B-B14F-4D97-AF65-F5344CB8AC3E}">
        <p14:creationId xmlns:p14="http://schemas.microsoft.com/office/powerpoint/2010/main" val="2234408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رسم تخطيطي 5"/>
          <p:cNvGraphicFramePr/>
          <p:nvPr>
            <p:extLst>
              <p:ext uri="{D42A27DB-BD31-4B8C-83A1-F6EECF244321}">
                <p14:modId xmlns:p14="http://schemas.microsoft.com/office/powerpoint/2010/main" val="731080518"/>
              </p:ext>
            </p:extLst>
          </p:nvPr>
        </p:nvGraphicFramePr>
        <p:xfrm>
          <a:off x="348344" y="838200"/>
          <a:ext cx="8762999" cy="76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رسم تخطيطي 7"/>
          <p:cNvGraphicFramePr/>
          <p:nvPr>
            <p:extLst>
              <p:ext uri="{D42A27DB-BD31-4B8C-83A1-F6EECF244321}">
                <p14:modId xmlns:p14="http://schemas.microsoft.com/office/powerpoint/2010/main" val="1997789125"/>
              </p:ext>
            </p:extLst>
          </p:nvPr>
        </p:nvGraphicFramePr>
        <p:xfrm>
          <a:off x="76200" y="2899002"/>
          <a:ext cx="2628396" cy="345077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مستطيل 1"/>
          <p:cNvSpPr/>
          <p:nvPr/>
        </p:nvSpPr>
        <p:spPr>
          <a:xfrm>
            <a:off x="3200400" y="2895600"/>
            <a:ext cx="5638800" cy="3416320"/>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endParaRPr lang="en-US" b="1" dirty="0">
              <a:latin typeface="Arial Black" pitchFamily="34" charset="0"/>
            </a:endParaRPr>
          </a:p>
          <a:p>
            <a:pPr algn="ctr"/>
            <a:r>
              <a:rPr lang="en-US" b="1" dirty="0">
                <a:latin typeface="Arial Black" pitchFamily="34" charset="0"/>
              </a:rPr>
              <a:t>STRATEGIC MANAGEMENT OF HEALTH CARE ORGANIZATIONS</a:t>
            </a:r>
          </a:p>
          <a:p>
            <a:pPr algn="ctr"/>
            <a:endParaRPr lang="en-US" b="1" dirty="0">
              <a:latin typeface="Arial Black" pitchFamily="34" charset="0"/>
            </a:endParaRPr>
          </a:p>
          <a:p>
            <a:pPr algn="ctr"/>
            <a:r>
              <a:rPr lang="en-US" b="1" dirty="0">
                <a:latin typeface="Arial Black" pitchFamily="34" charset="0"/>
              </a:rPr>
              <a:t>Peter M. </a:t>
            </a:r>
            <a:r>
              <a:rPr lang="en-US" b="1" dirty="0" err="1">
                <a:latin typeface="Arial Black" pitchFamily="34" charset="0"/>
              </a:rPr>
              <a:t>Ginter</a:t>
            </a:r>
            <a:r>
              <a:rPr lang="en-US" b="1" dirty="0">
                <a:latin typeface="Arial Black" pitchFamily="34" charset="0"/>
              </a:rPr>
              <a:t>, W. Jack Duncan,  Linda E. Swayne. — 7th ed.</a:t>
            </a:r>
          </a:p>
          <a:p>
            <a:pPr algn="ctr"/>
            <a:endParaRPr lang="en-US" b="1" dirty="0">
              <a:latin typeface="Arial Black" pitchFamily="34" charset="0"/>
            </a:endParaRPr>
          </a:p>
          <a:p>
            <a:pPr algn="ctr"/>
            <a:endParaRPr lang="en-US" b="1" dirty="0">
              <a:latin typeface="Arial Black" pitchFamily="34" charset="0"/>
            </a:endParaRPr>
          </a:p>
          <a:p>
            <a:pPr algn="ctr"/>
            <a:r>
              <a:rPr lang="en-US" b="1" dirty="0">
                <a:latin typeface="Arial Black" pitchFamily="34" charset="0"/>
              </a:rPr>
              <a:t>CHAPTER 10:   Communicating the Strategy and Developing Action Plans</a:t>
            </a:r>
          </a:p>
          <a:p>
            <a:pPr algn="ctr"/>
            <a:endParaRPr lang="en-US" b="1" dirty="0">
              <a:latin typeface="Arial Black" pitchFamily="34" charset="0"/>
            </a:endParaRPr>
          </a:p>
          <a:p>
            <a:pPr algn="ctr"/>
            <a:r>
              <a:rPr lang="en-US" b="1" dirty="0">
                <a:latin typeface="Arial Black" pitchFamily="34" charset="0"/>
              </a:rPr>
              <a:t> </a:t>
            </a:r>
          </a:p>
        </p:txBody>
      </p:sp>
    </p:spTree>
    <p:extLst>
      <p:ext uri="{BB962C8B-B14F-4D97-AF65-F5344CB8AC3E}">
        <p14:creationId xmlns:p14="http://schemas.microsoft.com/office/powerpoint/2010/main" val="31831910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8"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10</a:t>
            </a:fld>
            <a:endParaRPr lang="en-US"/>
          </a:p>
        </p:txBody>
      </p:sp>
      <p:sp>
        <p:nvSpPr>
          <p:cNvPr id="3" name="مستطيل 2"/>
          <p:cNvSpPr/>
          <p:nvPr/>
        </p:nvSpPr>
        <p:spPr>
          <a:xfrm>
            <a:off x="1504950" y="222766"/>
            <a:ext cx="6172200" cy="369332"/>
          </a:xfrm>
          <a:prstGeom prst="rect">
            <a:avLst/>
          </a:prstGeom>
        </p:spPr>
        <p:txBody>
          <a:bodyPr wrap="square">
            <a:spAutoFit/>
          </a:bodyPr>
          <a:lstStyle/>
          <a:p>
            <a:pPr algn="ctr"/>
            <a:r>
              <a:rPr lang="en-US" b="1" dirty="0"/>
              <a:t>Communicating Strategy to Initiate Action Planning</a:t>
            </a:r>
          </a:p>
        </p:txBody>
      </p:sp>
      <p:sp>
        <p:nvSpPr>
          <p:cNvPr id="4" name="مستطيل 3"/>
          <p:cNvSpPr/>
          <p:nvPr/>
        </p:nvSpPr>
        <p:spPr>
          <a:xfrm>
            <a:off x="514350" y="762000"/>
            <a:ext cx="8153400" cy="92333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dirty="0"/>
              <a:t>successive layers of management must communicate the overall strategy and provide “maintain or change”  guidance  for the various units that will need to be engaged if the strategy is to be achieved.</a:t>
            </a:r>
          </a:p>
        </p:txBody>
      </p:sp>
      <p:sp>
        <p:nvSpPr>
          <p:cNvPr id="5" name="مستطيل 4"/>
          <p:cNvSpPr/>
          <p:nvPr/>
        </p:nvSpPr>
        <p:spPr>
          <a:xfrm>
            <a:off x="466725" y="1905000"/>
            <a:ext cx="8248650" cy="646331"/>
          </a:xfrm>
          <a:prstGeom prst="rect">
            <a:avLst/>
          </a:prstGeom>
        </p:spPr>
        <p:txBody>
          <a:bodyPr wrap="square">
            <a:spAutoFit/>
          </a:bodyPr>
          <a:lstStyle/>
          <a:p>
            <a:r>
              <a:rPr lang="en-US" dirty="0"/>
              <a:t>Communication from the top down and the bottom up – as well as across – is required to engage everyone to do his or her part</a:t>
            </a:r>
          </a:p>
        </p:txBody>
      </p:sp>
      <p:sp>
        <p:nvSpPr>
          <p:cNvPr id="6" name="مستطيل 5"/>
          <p:cNvSpPr/>
          <p:nvPr/>
        </p:nvSpPr>
        <p:spPr>
          <a:xfrm>
            <a:off x="466725" y="2819400"/>
            <a:ext cx="8248650" cy="92333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just"/>
            <a:r>
              <a:rPr lang="en-US" dirty="0"/>
              <a:t>Speciﬁc milestones in the strategic planning process should include updates for all employees, telling them that the process is ongoing, and explaining expected timelines for the strategy to be handed over to those who will be responsible for carrying it out. </a:t>
            </a:r>
          </a:p>
        </p:txBody>
      </p:sp>
      <p:sp>
        <p:nvSpPr>
          <p:cNvPr id="7" name="مستطيل 6"/>
          <p:cNvSpPr/>
          <p:nvPr/>
        </p:nvSpPr>
        <p:spPr>
          <a:xfrm>
            <a:off x="495299" y="5867400"/>
            <a:ext cx="8153399" cy="646331"/>
          </a:xfrm>
          <a:prstGeom prst="rect">
            <a:avLst/>
          </a:prstGeom>
        </p:spPr>
        <p:txBody>
          <a:bodyPr wrap="square">
            <a:spAutoFit/>
          </a:bodyPr>
          <a:lstStyle/>
          <a:p>
            <a:pPr algn="just"/>
            <a:r>
              <a:rPr lang="en-US" dirty="0"/>
              <a:t>Successes can be shared and celebrated, and challenges can be identiﬁed and monitored. </a:t>
            </a:r>
          </a:p>
        </p:txBody>
      </p:sp>
      <p:sp>
        <p:nvSpPr>
          <p:cNvPr id="8" name="مستطيل 7"/>
          <p:cNvSpPr/>
          <p:nvPr/>
        </p:nvSpPr>
        <p:spPr>
          <a:xfrm>
            <a:off x="495299" y="3886200"/>
            <a:ext cx="8220075" cy="369332"/>
          </a:xfrm>
          <a:prstGeom prst="rect">
            <a:avLst/>
          </a:prstGeom>
        </p:spPr>
        <p:txBody>
          <a:bodyPr wrap="square">
            <a:spAutoFit/>
          </a:bodyPr>
          <a:lstStyle/>
          <a:p>
            <a:pPr marL="285750" indent="-285750">
              <a:buFont typeface="Arial" pitchFamily="34" charset="0"/>
              <a:buChar char="•"/>
            </a:pPr>
            <a:r>
              <a:rPr lang="en-US" dirty="0"/>
              <a:t>hold weekly, monthly, or quarterly staff meetings </a:t>
            </a:r>
          </a:p>
        </p:txBody>
      </p:sp>
      <p:sp>
        <p:nvSpPr>
          <p:cNvPr id="9" name="مستطيل 8"/>
          <p:cNvSpPr/>
          <p:nvPr/>
        </p:nvSpPr>
        <p:spPr>
          <a:xfrm>
            <a:off x="514350" y="4419600"/>
            <a:ext cx="8248650" cy="1200329"/>
          </a:xfrm>
          <a:prstGeom prst="rect">
            <a:avLst/>
          </a:prstGeom>
          <a:solidFill>
            <a:schemeClr val="tx2">
              <a:lumMod val="20000"/>
              <a:lumOff val="80000"/>
            </a:schemeClr>
          </a:solidFill>
        </p:spPr>
        <p:txBody>
          <a:bodyPr wrap="square">
            <a:spAutoFit/>
          </a:bodyPr>
          <a:lstStyle/>
          <a:p>
            <a:pPr algn="justLow"/>
            <a:r>
              <a:rPr lang="en-US" dirty="0"/>
              <a:t>If top management determines that it is impossible to hold a meeting for all employees, the question should be asked: “Why isn’t it possible?” Then, much thought should be given to the question of how management expects to accomplish any strategy if the ﬁrst decision is: “We can ’t do that.” </a:t>
            </a:r>
          </a:p>
        </p:txBody>
      </p:sp>
    </p:spTree>
    <p:extLst>
      <p:ext uri="{BB962C8B-B14F-4D97-AF65-F5344CB8AC3E}">
        <p14:creationId xmlns:p14="http://schemas.microsoft.com/office/powerpoint/2010/main" val="1468564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11</a:t>
            </a:fld>
            <a:endParaRPr lang="en-US"/>
          </a:p>
        </p:txBody>
      </p:sp>
      <p:sp>
        <p:nvSpPr>
          <p:cNvPr id="3" name="مستطيل 2"/>
          <p:cNvSpPr/>
          <p:nvPr/>
        </p:nvSpPr>
        <p:spPr>
          <a:xfrm>
            <a:off x="3276600" y="228600"/>
            <a:ext cx="2544223" cy="369332"/>
          </a:xfrm>
          <a:prstGeom prst="rect">
            <a:avLst/>
          </a:prstGeom>
        </p:spPr>
        <p:txBody>
          <a:bodyPr wrap="none">
            <a:spAutoFit/>
          </a:bodyPr>
          <a:lstStyle/>
          <a:p>
            <a:r>
              <a:rPr lang="en-US" b="1" dirty="0"/>
              <a:t>Developing Action Plans </a:t>
            </a:r>
          </a:p>
        </p:txBody>
      </p:sp>
      <p:sp>
        <p:nvSpPr>
          <p:cNvPr id="4" name="مستطيل 3"/>
          <p:cNvSpPr/>
          <p:nvPr/>
        </p:nvSpPr>
        <p:spPr>
          <a:xfrm>
            <a:off x="304800" y="685800"/>
            <a:ext cx="8382000" cy="1323439"/>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marL="285750" indent="-285750" algn="just">
              <a:buFont typeface="Arial" pitchFamily="34" charset="0"/>
              <a:buChar char="•"/>
            </a:pPr>
            <a:r>
              <a:rPr lang="en-US" sz="1600" dirty="0"/>
              <a:t>Plans concern translating directional, adaptive, market entry, and competitive strategies into tasks and work assignments (speciﬁc actions that accomplish the mission, vision, values, goals, strategies, and value-adding service delivery and support strategies).</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Each job should be structured to show how it contributes to the strategic plan.</a:t>
            </a:r>
          </a:p>
        </p:txBody>
      </p:sp>
      <p:sp>
        <p:nvSpPr>
          <p:cNvPr id="6" name="مستطيل 5"/>
          <p:cNvSpPr/>
          <p:nvPr/>
        </p:nvSpPr>
        <p:spPr>
          <a:xfrm>
            <a:off x="304800" y="2286000"/>
            <a:ext cx="8382000" cy="2092881"/>
          </a:xfrm>
          <a:prstGeom prst="rect">
            <a:avLst/>
          </a:prstGeom>
          <a:solidFill>
            <a:schemeClr val="bg2">
              <a:lumMod val="90000"/>
            </a:schemeClr>
          </a:solidFill>
        </p:spPr>
        <p:txBody>
          <a:bodyPr wrap="square">
            <a:spAutoFit/>
          </a:bodyPr>
          <a:lstStyle/>
          <a:p>
            <a:r>
              <a:rPr lang="en-US" sz="1600" b="1" dirty="0"/>
              <a:t>In general, action plans address the following questions:</a:t>
            </a:r>
          </a:p>
          <a:p>
            <a:endParaRPr lang="en-US" sz="1600" b="1" dirty="0"/>
          </a:p>
          <a:p>
            <a:pPr marL="285750" indent="-285750">
              <a:buFont typeface="Arial" pitchFamily="34" charset="0"/>
              <a:buChar char="•"/>
            </a:pPr>
            <a:r>
              <a:rPr lang="en-US" sz="1600" dirty="0"/>
              <a:t> What objectives should units establish?  </a:t>
            </a:r>
          </a:p>
          <a:p>
            <a:pPr marL="285750" indent="-285750">
              <a:buFont typeface="Arial" pitchFamily="34" charset="0"/>
              <a:buChar char="•"/>
            </a:pPr>
            <a:r>
              <a:rPr lang="en-US" sz="1600" dirty="0"/>
              <a:t>What actions are required to accomplish unit objectives? </a:t>
            </a:r>
          </a:p>
          <a:p>
            <a:pPr marL="285750" indent="-285750">
              <a:buFont typeface="Arial" pitchFamily="34" charset="0"/>
              <a:buChar char="•"/>
            </a:pPr>
            <a:r>
              <a:rPr lang="en-US" sz="1600" dirty="0"/>
              <a:t>In what sequence should the actions be accomplished?  </a:t>
            </a:r>
          </a:p>
          <a:p>
            <a:pPr marL="285750" indent="-285750">
              <a:buFont typeface="Arial" pitchFamily="34" charset="0"/>
              <a:buChar char="•"/>
            </a:pPr>
            <a:r>
              <a:rPr lang="en-US" sz="1600" dirty="0"/>
              <a:t> Who will be responsible for accomplishing each action by the designated time?  </a:t>
            </a:r>
          </a:p>
          <a:p>
            <a:pPr marL="285750" indent="-285750">
              <a:buFont typeface="Arial" pitchFamily="34" charset="0"/>
              <a:buChar char="•"/>
            </a:pPr>
            <a:r>
              <a:rPr lang="en-US" sz="1600" dirty="0"/>
              <a:t> What organizational resources will be required to accomplish each action in a timely manner?  </a:t>
            </a:r>
          </a:p>
          <a:p>
            <a:pPr marL="285750" indent="-285750">
              <a:buFont typeface="Arial" pitchFamily="34" charset="0"/>
              <a:buChar char="•"/>
            </a:pPr>
            <a:r>
              <a:rPr lang="en-US" sz="1600" dirty="0"/>
              <a:t> How will results be measured?</a:t>
            </a:r>
          </a:p>
        </p:txBody>
      </p:sp>
      <p:sp>
        <p:nvSpPr>
          <p:cNvPr id="8" name="مستطيل 7"/>
          <p:cNvSpPr/>
          <p:nvPr/>
        </p:nvSpPr>
        <p:spPr>
          <a:xfrm>
            <a:off x="314324" y="4584918"/>
            <a:ext cx="8372475" cy="1815882"/>
          </a:xfrm>
          <a:prstGeom prst="rect">
            <a:avLst/>
          </a:prstGeom>
          <a:solidFill>
            <a:schemeClr val="accent3">
              <a:lumMod val="40000"/>
              <a:lumOff val="60000"/>
            </a:schemeClr>
          </a:solidFill>
        </p:spPr>
        <p:txBody>
          <a:bodyPr wrap="square">
            <a:spAutoFit/>
          </a:bodyPr>
          <a:lstStyle/>
          <a:p>
            <a:pPr marL="285750" indent="-285750" algn="just">
              <a:buFont typeface="Wingdings" pitchFamily="2" charset="2"/>
              <a:buChar char="q"/>
            </a:pPr>
            <a:r>
              <a:rPr lang="en-US" sz="1600" dirty="0"/>
              <a:t>The answers to these questions form the basis for action plans. </a:t>
            </a:r>
          </a:p>
          <a:p>
            <a:pPr marL="285750" indent="-285750" algn="just">
              <a:buFont typeface="Wingdings" pitchFamily="2" charset="2"/>
              <a:buChar char="q"/>
            </a:pPr>
            <a:r>
              <a:rPr lang="en-US" sz="1600" dirty="0"/>
              <a:t>Action plans initiate the strategy – start the work – and serve as a blueprint for managing the strategy. </a:t>
            </a:r>
          </a:p>
          <a:p>
            <a:pPr marL="285750" indent="-285750" algn="just">
              <a:buFont typeface="Wingdings" pitchFamily="2" charset="2"/>
              <a:buChar char="q"/>
            </a:pPr>
            <a:r>
              <a:rPr lang="en-US" sz="1600" dirty="0"/>
              <a:t>managers must be ready to think strategically and learn as they carry out their implementation plans. </a:t>
            </a:r>
          </a:p>
          <a:p>
            <a:pPr marL="285750" indent="-285750" algn="just">
              <a:buFont typeface="Wingdings" pitchFamily="2" charset="2"/>
              <a:buChar char="q"/>
            </a:pPr>
            <a:r>
              <a:rPr lang="en-US" sz="1600" dirty="0"/>
              <a:t>Learning by doing may modify the implementation, the strategy itself, or assumptions underlying the strategy. </a:t>
            </a:r>
          </a:p>
        </p:txBody>
      </p:sp>
    </p:spTree>
    <p:extLst>
      <p:ext uri="{BB962C8B-B14F-4D97-AF65-F5344CB8AC3E}">
        <p14:creationId xmlns:p14="http://schemas.microsoft.com/office/powerpoint/2010/main" val="3615500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12</a:t>
            </a:fld>
            <a:endParaRPr lang="en-US"/>
          </a:p>
        </p:txBody>
      </p:sp>
      <p:sp>
        <p:nvSpPr>
          <p:cNvPr id="3" name="مستطيل 2"/>
          <p:cNvSpPr/>
          <p:nvPr/>
        </p:nvSpPr>
        <p:spPr>
          <a:xfrm>
            <a:off x="3886200" y="337066"/>
            <a:ext cx="1737976" cy="369332"/>
          </a:xfrm>
          <a:prstGeom prst="rect">
            <a:avLst/>
          </a:prstGeom>
        </p:spPr>
        <p:txBody>
          <a:bodyPr wrap="none">
            <a:spAutoFit/>
          </a:bodyPr>
          <a:lstStyle/>
          <a:p>
            <a:r>
              <a:rPr lang="en-US" b="1" dirty="0"/>
              <a:t>Action Planning </a:t>
            </a:r>
          </a:p>
        </p:txBody>
      </p:sp>
      <p:sp>
        <p:nvSpPr>
          <p:cNvPr id="4" name="مستطيل 3"/>
          <p:cNvSpPr/>
          <p:nvPr/>
        </p:nvSpPr>
        <p:spPr>
          <a:xfrm>
            <a:off x="304800" y="762000"/>
            <a:ext cx="8534400" cy="5078313"/>
          </a:xfrm>
          <a:prstGeom prst="rect">
            <a:avLst/>
          </a:prstGeom>
          <a:solidFill>
            <a:schemeClr val="accent6">
              <a:lumMod val="20000"/>
              <a:lumOff val="80000"/>
            </a:schemeClr>
          </a:solidFill>
        </p:spPr>
        <p:txBody>
          <a:bodyPr wrap="square">
            <a:spAutoFit/>
          </a:bodyPr>
          <a:lstStyle/>
          <a:p>
            <a:pPr algn="just"/>
            <a:endParaRPr lang="en-US" dirty="0"/>
          </a:p>
          <a:p>
            <a:pPr marL="285750" indent="-285750" algn="just">
              <a:buFont typeface="Arial" pitchFamily="34" charset="0"/>
              <a:buChar char="•"/>
            </a:pPr>
            <a:r>
              <a:rPr lang="en-US" dirty="0"/>
              <a:t> As Peter </a:t>
            </a:r>
            <a:r>
              <a:rPr lang="en-US" dirty="0" err="1"/>
              <a:t>Drucker</a:t>
            </a:r>
            <a:r>
              <a:rPr lang="en-US" dirty="0"/>
              <a:t> indicated, “The statement, ‘This is what we are here for,’ must eventually become the statement, ‘This is how we do it. This is the time span in which we do it. This is who is accountable.’ This is, in other words, the work for which we are responsible.” </a:t>
            </a:r>
          </a:p>
          <a:p>
            <a:pPr algn="just"/>
            <a:endParaRPr lang="en-US" dirty="0"/>
          </a:p>
          <a:p>
            <a:pPr marL="285750" indent="-285750" algn="just">
              <a:buFont typeface="Arial" pitchFamily="34" charset="0"/>
              <a:buChar char="•"/>
            </a:pPr>
            <a:r>
              <a:rPr lang="en-US" dirty="0"/>
              <a:t>  A critically important responsibility of the health care organization ’s leadership is to carefully articulate its strategy to the unit managers. </a:t>
            </a:r>
          </a:p>
          <a:p>
            <a:pPr marL="285750" indent="-285750" algn="just">
              <a:buFont typeface="Arial" pitchFamily="34" charset="0"/>
              <a:buChar char="•"/>
            </a:pPr>
            <a:endParaRPr lang="en-US" dirty="0"/>
          </a:p>
          <a:p>
            <a:pPr marL="285750" indent="-285750" algn="just">
              <a:buFont typeface="Arial" pitchFamily="34" charset="0"/>
              <a:buChar char="•"/>
            </a:pPr>
            <a:r>
              <a:rPr lang="en-US" dirty="0"/>
              <a:t>Unit managers should be provided guidance or strategy statements regarding their responsibility to change or maintain the scope of their respective areas. </a:t>
            </a:r>
          </a:p>
          <a:p>
            <a:pPr algn="just"/>
            <a:endParaRPr lang="en-US" dirty="0"/>
          </a:p>
          <a:p>
            <a:pPr marL="285750" indent="-285750" algn="just">
              <a:buFont typeface="Arial" pitchFamily="34" charset="0"/>
              <a:buChar char="•"/>
            </a:pPr>
            <a:r>
              <a:rPr lang="en-US" dirty="0"/>
              <a:t>These managers, in turn, are obligated to continue the communication by articulating the manner in which each unit is expected to contribute to service delivery or support services as well as adaptive, market entry, and competitive strategies. </a:t>
            </a:r>
          </a:p>
          <a:p>
            <a:pPr marL="285750" indent="-285750" algn="just">
              <a:buFont typeface="Arial" pitchFamily="34" charset="0"/>
              <a:buChar char="•"/>
            </a:pPr>
            <a:endParaRPr lang="en-US" dirty="0"/>
          </a:p>
          <a:p>
            <a:pPr marL="285750" indent="-285750" algn="just">
              <a:buFont typeface="Arial" pitchFamily="34" charset="0"/>
              <a:buChar char="•"/>
            </a:pPr>
            <a:r>
              <a:rPr lang="en-US" dirty="0"/>
              <a:t>Unit manager action plans, in aggregate, represent the implementation plan for the organization. </a:t>
            </a:r>
          </a:p>
        </p:txBody>
      </p:sp>
    </p:spTree>
    <p:extLst>
      <p:ext uri="{BB962C8B-B14F-4D97-AF65-F5344CB8AC3E}">
        <p14:creationId xmlns:p14="http://schemas.microsoft.com/office/powerpoint/2010/main" val="3608167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13</a:t>
            </a:fld>
            <a:endParaRPr lang="en-US"/>
          </a:p>
        </p:txBody>
      </p:sp>
      <p:sp>
        <p:nvSpPr>
          <p:cNvPr id="3" name="مستطيل 2"/>
          <p:cNvSpPr/>
          <p:nvPr/>
        </p:nvSpPr>
        <p:spPr>
          <a:xfrm>
            <a:off x="1143000" y="304800"/>
            <a:ext cx="6400800" cy="369332"/>
          </a:xfrm>
          <a:prstGeom prst="rect">
            <a:avLst/>
          </a:prstGeom>
        </p:spPr>
        <p:txBody>
          <a:bodyPr wrap="square">
            <a:spAutoFit/>
          </a:bodyPr>
          <a:lstStyle/>
          <a:p>
            <a:pPr algn="ctr"/>
            <a:r>
              <a:rPr lang="en-US" b="1" dirty="0"/>
              <a:t>Action Planning Example – Community Hospital Pharmacy </a:t>
            </a:r>
          </a:p>
        </p:txBody>
      </p:sp>
      <p:sp>
        <p:nvSpPr>
          <p:cNvPr id="5" name="مستطيل 4"/>
          <p:cNvSpPr/>
          <p:nvPr/>
        </p:nvSpPr>
        <p:spPr>
          <a:xfrm>
            <a:off x="0" y="815400"/>
            <a:ext cx="9144000" cy="5509200"/>
          </a:xfrm>
          <a:prstGeom prst="rect">
            <a:avLst/>
          </a:prstGeom>
          <a:solidFill>
            <a:schemeClr val="accent3">
              <a:lumMod val="20000"/>
              <a:lumOff val="80000"/>
            </a:schemeClr>
          </a:solidFill>
        </p:spPr>
        <p:txBody>
          <a:bodyPr wrap="square">
            <a:spAutoFit/>
          </a:bodyPr>
          <a:lstStyle/>
          <a:p>
            <a:pPr algn="just"/>
            <a:endParaRPr lang="en-US" sz="1600" dirty="0"/>
          </a:p>
          <a:p>
            <a:pPr marL="285750" indent="-285750" algn="just">
              <a:buFont typeface="Arial" pitchFamily="34" charset="0"/>
              <a:buChar char="•"/>
            </a:pPr>
            <a:r>
              <a:rPr lang="en-US" sz="1600" dirty="0"/>
              <a:t> To illustrate, consider the implementation responsibility of the head of pharmacy in a community hospital.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Strategic leaders determined through a comprehensive strategic thinking effort that the hospital should become more of a health resource to the community at large – an enhancement strategy.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Leaders provided value chain guidance statements regarding the hospital ’s commitment to become more community focused to all managers of service delivery and support activities.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These managers, in turn, discussed the community focus with the members of the functional units under their respective area or areas of responsibility.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The head of clinical operations, for example, held discussions with pharmacy, laboratories, and other ancillary service areas and challenged them to develop plans for expanding the role of the hospital as a community health resource.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 The pharmacy might propose that one way the hospital could increase its positive impact on the community would be in the area of outpatient pharmacy services.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Community access to health services could be enhanced and hospital revenues could be increased if outpatient pharmacy operations were expanded. </a:t>
            </a:r>
          </a:p>
        </p:txBody>
      </p:sp>
    </p:spTree>
    <p:extLst>
      <p:ext uri="{BB962C8B-B14F-4D97-AF65-F5344CB8AC3E}">
        <p14:creationId xmlns:p14="http://schemas.microsoft.com/office/powerpoint/2010/main" val="1904628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14</a:t>
            </a:fld>
            <a:endParaRPr lang="en-US"/>
          </a:p>
        </p:txBody>
      </p:sp>
      <p:sp>
        <p:nvSpPr>
          <p:cNvPr id="3" name="مستطيل 2"/>
          <p:cNvSpPr/>
          <p:nvPr/>
        </p:nvSpPr>
        <p:spPr>
          <a:xfrm>
            <a:off x="381000" y="762000"/>
            <a:ext cx="8382000" cy="2862322"/>
          </a:xfrm>
          <a:prstGeom prst="rect">
            <a:avLst/>
          </a:prstGeom>
          <a:solidFill>
            <a:schemeClr val="accent6">
              <a:lumMod val="20000"/>
              <a:lumOff val="80000"/>
            </a:schemeClr>
          </a:solidFill>
        </p:spPr>
        <p:txBody>
          <a:bodyPr wrap="square">
            <a:spAutoFit/>
          </a:bodyPr>
          <a:lstStyle/>
          <a:p>
            <a:pPr marL="285750" indent="-285750" algn="just">
              <a:buFont typeface="Arial" pitchFamily="34" charset="0"/>
              <a:buChar char="•"/>
            </a:pPr>
            <a:r>
              <a:rPr lang="en-US" dirty="0"/>
              <a:t>The ﬁrst task of the pharmacy unit is to establish objectives that would accomplish the enhancement strategy. </a:t>
            </a:r>
          </a:p>
          <a:p>
            <a:pPr marL="285750" indent="-285750" algn="just">
              <a:buFont typeface="Arial" pitchFamily="34" charset="0"/>
              <a:buChar char="•"/>
            </a:pPr>
            <a:r>
              <a:rPr lang="en-US" b="1" dirty="0"/>
              <a:t>unit  objectives  should possess the following characteristics:</a:t>
            </a:r>
          </a:p>
          <a:p>
            <a:pPr algn="just"/>
            <a:r>
              <a:rPr lang="en-US" dirty="0"/>
              <a:t> ●  Objectives should reinforce organizational strategic goals. </a:t>
            </a:r>
          </a:p>
          <a:p>
            <a:pPr algn="just"/>
            <a:r>
              <a:rPr lang="en-US" dirty="0"/>
              <a:t> ● Objectives should be measurable. </a:t>
            </a:r>
          </a:p>
          <a:p>
            <a:pPr algn="just"/>
            <a:r>
              <a:rPr lang="en-US" dirty="0"/>
              <a:t> ● Objectives should identify the timeframe for accomplishment.  </a:t>
            </a:r>
          </a:p>
          <a:p>
            <a:pPr algn="just"/>
            <a:r>
              <a:rPr lang="en-US" dirty="0"/>
              <a:t> ● Objectives should be challenging but attainable. </a:t>
            </a:r>
          </a:p>
          <a:p>
            <a:pPr algn="just"/>
            <a:r>
              <a:rPr lang="en-US" dirty="0"/>
              <a:t> ● Objectives should be easy to understand. </a:t>
            </a:r>
          </a:p>
          <a:p>
            <a:pPr algn="just"/>
            <a:r>
              <a:rPr lang="en-US" dirty="0"/>
              <a:t> ● Objectives should be formulated with the assistance of the individuals who will be responsible for accomplishing the work.  </a:t>
            </a:r>
          </a:p>
        </p:txBody>
      </p:sp>
      <p:sp>
        <p:nvSpPr>
          <p:cNvPr id="4" name="مستطيل 3"/>
          <p:cNvSpPr/>
          <p:nvPr/>
        </p:nvSpPr>
        <p:spPr>
          <a:xfrm>
            <a:off x="28575" y="152400"/>
            <a:ext cx="1959191" cy="369332"/>
          </a:xfrm>
          <a:prstGeom prst="rect">
            <a:avLst/>
          </a:prstGeom>
          <a:solidFill>
            <a:schemeClr val="accent3">
              <a:lumMod val="20000"/>
              <a:lumOff val="80000"/>
            </a:schemeClr>
          </a:solidFill>
        </p:spPr>
        <p:txBody>
          <a:bodyPr wrap="none">
            <a:spAutoFit/>
          </a:bodyPr>
          <a:lstStyle/>
          <a:p>
            <a:r>
              <a:rPr lang="en-US" b="1" dirty="0"/>
              <a:t>Setting Objectives </a:t>
            </a:r>
          </a:p>
        </p:txBody>
      </p:sp>
      <p:graphicFrame>
        <p:nvGraphicFramePr>
          <p:cNvPr id="6" name="رسم تخطيطي 5"/>
          <p:cNvGraphicFramePr/>
          <p:nvPr>
            <p:extLst>
              <p:ext uri="{D42A27DB-BD31-4B8C-83A1-F6EECF244321}">
                <p14:modId xmlns:p14="http://schemas.microsoft.com/office/powerpoint/2010/main" val="1387638989"/>
              </p:ext>
            </p:extLst>
          </p:nvPr>
        </p:nvGraphicFramePr>
        <p:xfrm>
          <a:off x="304800" y="3733800"/>
          <a:ext cx="8458200" cy="266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7320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15</a:t>
            </a:fld>
            <a:endParaRPr lang="en-US"/>
          </a:p>
        </p:txBody>
      </p:sp>
      <p:sp>
        <p:nvSpPr>
          <p:cNvPr id="3" name="مستطيل 2"/>
          <p:cNvSpPr/>
          <p:nvPr/>
        </p:nvSpPr>
        <p:spPr>
          <a:xfrm>
            <a:off x="2863102" y="381000"/>
            <a:ext cx="3478388" cy="369332"/>
          </a:xfrm>
          <a:prstGeom prst="rect">
            <a:avLst/>
          </a:prstGeom>
        </p:spPr>
        <p:txBody>
          <a:bodyPr wrap="none">
            <a:spAutoFit/>
          </a:bodyPr>
          <a:lstStyle/>
          <a:p>
            <a:r>
              <a:rPr lang="en-US" b="1" dirty="0"/>
              <a:t>Action Plans and Budget Requests </a:t>
            </a:r>
          </a:p>
        </p:txBody>
      </p:sp>
      <p:sp>
        <p:nvSpPr>
          <p:cNvPr id="4" name="مستطيل 3"/>
          <p:cNvSpPr/>
          <p:nvPr/>
        </p:nvSpPr>
        <p:spPr>
          <a:xfrm>
            <a:off x="0" y="1173063"/>
            <a:ext cx="9144000" cy="477053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 When unit </a:t>
            </a:r>
            <a:r>
              <a:rPr lang="en-US" sz="1600" b="1" dirty="0"/>
              <a:t>objectives</a:t>
            </a:r>
            <a:r>
              <a:rPr lang="en-US" sz="1600" dirty="0"/>
              <a:t> have been formulated and agreed on, the next step is to identify the </a:t>
            </a:r>
            <a:r>
              <a:rPr lang="en-US" sz="1600" b="1" dirty="0"/>
              <a:t>actions or activities </a:t>
            </a:r>
            <a:r>
              <a:rPr lang="en-US" sz="1600" dirty="0"/>
              <a:t>necessary to accomplish each objective. The expected </a:t>
            </a:r>
            <a:r>
              <a:rPr lang="en-US" sz="1600" b="1" dirty="0"/>
              <a:t>revenues as well as costs </a:t>
            </a:r>
            <a:r>
              <a:rPr lang="en-US" sz="1600" dirty="0"/>
              <a:t>and other </a:t>
            </a:r>
            <a:r>
              <a:rPr lang="en-US" sz="1600" b="1" dirty="0"/>
              <a:t>resources</a:t>
            </a:r>
            <a:r>
              <a:rPr lang="en-US" sz="1600" dirty="0"/>
              <a:t> associated with achieving each activity must be determined to estimate any additional resources needed so they can be incorporated into the </a:t>
            </a:r>
            <a:r>
              <a:rPr lang="en-US" sz="1600" b="1" dirty="0"/>
              <a:t>unit ’s budget request.</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In addition, a </a:t>
            </a:r>
            <a:r>
              <a:rPr lang="en-US" sz="1600" b="1" dirty="0"/>
              <a:t>timeline</a:t>
            </a:r>
            <a:r>
              <a:rPr lang="en-US" sz="1600" dirty="0"/>
              <a:t> should be established for achieving each action to ensure that activities remain on schedule. Further, establishing </a:t>
            </a:r>
            <a:r>
              <a:rPr lang="en-US" sz="1600" b="1" dirty="0"/>
              <a:t>beginning and completion dates </a:t>
            </a:r>
            <a:r>
              <a:rPr lang="en-US" sz="1600" dirty="0"/>
              <a:t>provides personal, unit, and </a:t>
            </a:r>
            <a:r>
              <a:rPr lang="en-US" sz="1600" b="1" dirty="0">
                <a:solidFill>
                  <a:srgbClr val="FF0000"/>
                </a:solidFill>
              </a:rPr>
              <a:t>organizational commitment </a:t>
            </a:r>
            <a:r>
              <a:rPr lang="en-US" sz="1600" dirty="0"/>
              <a:t>.Finally, a speciﬁc individual or group of individuals should be assigned the </a:t>
            </a:r>
            <a:r>
              <a:rPr lang="en-US" sz="1600" b="1" dirty="0"/>
              <a:t>responsibility</a:t>
            </a:r>
            <a:r>
              <a:rPr lang="en-US" sz="1600" dirty="0"/>
              <a:t> for ensuring that each activity is accomplished.</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This </a:t>
            </a:r>
            <a:r>
              <a:rPr lang="en-US" sz="1600" i="1" dirty="0"/>
              <a:t>process ﬁrstly </a:t>
            </a:r>
            <a:r>
              <a:rPr lang="en-US" sz="1600" dirty="0"/>
              <a:t>forces participants to </a:t>
            </a:r>
            <a:r>
              <a:rPr lang="en-US" sz="1600" dirty="0">
                <a:solidFill>
                  <a:schemeClr val="accent4">
                    <a:lumMod val="75000"/>
                  </a:schemeClr>
                </a:solidFill>
              </a:rPr>
              <a:t>think sequentially </a:t>
            </a:r>
            <a:r>
              <a:rPr lang="en-US" sz="1600" dirty="0"/>
              <a:t>regarding the ordering of actions or activities and </a:t>
            </a:r>
            <a:r>
              <a:rPr lang="en-US" sz="1600" i="1" dirty="0"/>
              <a:t>secondly forces </a:t>
            </a:r>
            <a:r>
              <a:rPr lang="en-US" sz="1600" dirty="0">
                <a:solidFill>
                  <a:schemeClr val="accent4">
                    <a:lumMod val="75000"/>
                  </a:schemeClr>
                </a:solidFill>
              </a:rPr>
              <a:t>a commitment </a:t>
            </a:r>
            <a:r>
              <a:rPr lang="en-US" sz="1600" dirty="0"/>
              <a:t>for completion of the individual activities as well as the overall goal.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A process is deﬁned as “. . . a collection of activities that takes one or more kinds of inputs and creates an output that is of value .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Thinking sequentially about the required activities essentially develops a process for achieving the goal, as often some activities must be completed before others can begin.</a:t>
            </a:r>
          </a:p>
        </p:txBody>
      </p:sp>
    </p:spTree>
    <p:extLst>
      <p:ext uri="{BB962C8B-B14F-4D97-AF65-F5344CB8AC3E}">
        <p14:creationId xmlns:p14="http://schemas.microsoft.com/office/powerpoint/2010/main" val="236819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16</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0"/>
            <a:ext cx="8763000" cy="6705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مستطيل 2"/>
          <p:cNvSpPr/>
          <p:nvPr/>
        </p:nvSpPr>
        <p:spPr>
          <a:xfrm>
            <a:off x="3085888" y="6356866"/>
            <a:ext cx="3006785" cy="369332"/>
          </a:xfrm>
          <a:prstGeom prst="rect">
            <a:avLst/>
          </a:prstGeom>
        </p:spPr>
        <p:txBody>
          <a:bodyPr wrap="none">
            <a:spAutoFit/>
          </a:bodyPr>
          <a:lstStyle/>
          <a:p>
            <a:r>
              <a:rPr lang="en-US" b="1" dirty="0"/>
              <a:t>Net operating loss of $43,650 </a:t>
            </a:r>
          </a:p>
        </p:txBody>
      </p:sp>
    </p:spTree>
    <p:extLst>
      <p:ext uri="{BB962C8B-B14F-4D97-AF65-F5344CB8AC3E}">
        <p14:creationId xmlns:p14="http://schemas.microsoft.com/office/powerpoint/2010/main" val="3077269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17</a:t>
            </a:fld>
            <a:endParaRPr lang="en-US"/>
          </a:p>
        </p:txBody>
      </p:sp>
      <p:sp>
        <p:nvSpPr>
          <p:cNvPr id="3" name="مستطيل 2"/>
          <p:cNvSpPr/>
          <p:nvPr/>
        </p:nvSpPr>
        <p:spPr>
          <a:xfrm>
            <a:off x="0" y="304800"/>
            <a:ext cx="88392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en-US" b="1" dirty="0"/>
              <a:t> Focusing on Strategy through Strategy Implementation – Balanced Scorecard  Approach </a:t>
            </a:r>
          </a:p>
        </p:txBody>
      </p:sp>
      <p:sp>
        <p:nvSpPr>
          <p:cNvPr id="4" name="مستطيل 3"/>
          <p:cNvSpPr/>
          <p:nvPr/>
        </p:nvSpPr>
        <p:spPr>
          <a:xfrm>
            <a:off x="228600" y="990600"/>
            <a:ext cx="8534400" cy="5262979"/>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endParaRPr lang="en-US" sz="1600" dirty="0"/>
          </a:p>
          <a:p>
            <a:pPr marL="285750" indent="-285750" algn="just">
              <a:buFont typeface="Arial" pitchFamily="34" charset="0"/>
              <a:buChar char="•"/>
            </a:pPr>
            <a:r>
              <a:rPr lang="en-US" sz="1600" dirty="0"/>
              <a:t> The action plan is one of several widely used approaches to assist in the implementation of strategies. </a:t>
            </a:r>
          </a:p>
          <a:p>
            <a:pPr marL="285750" indent="-285750" algn="just">
              <a:buFont typeface="Arial" pitchFamily="34" charset="0"/>
              <a:buChar char="•"/>
            </a:pPr>
            <a:endParaRPr lang="en-US" sz="1600" dirty="0"/>
          </a:p>
          <a:p>
            <a:pPr marL="285750" indent="-285750" algn="just">
              <a:buFont typeface="Arial" pitchFamily="34" charset="0"/>
              <a:buChar char="•"/>
            </a:pPr>
            <a:r>
              <a:rPr lang="en-US" sz="1600" dirty="0"/>
              <a:t>Another tool for focusing on implementation as strategy is the  Balanced Scorecard  developed by Robert S. Kaplan of the Harvard Business School and David P. Norton, Founder and Director of Palladium Group.</a:t>
            </a:r>
          </a:p>
          <a:p>
            <a:pPr algn="just"/>
            <a:endParaRPr lang="en-US" sz="1600" dirty="0"/>
          </a:p>
          <a:p>
            <a:pPr marL="285750" indent="-285750" algn="just">
              <a:buFont typeface="Arial" pitchFamily="34" charset="0"/>
              <a:buChar char="•"/>
            </a:pPr>
            <a:r>
              <a:rPr lang="en-US" sz="1600" dirty="0"/>
              <a:t>The Balanced Scorecard approach links the organization’ s strategy to short-term actions. As the concept evolved, four processes were identified for transforming the Balanced Scorecard into a strategic management implementation system: </a:t>
            </a:r>
          </a:p>
          <a:p>
            <a:pPr marL="285750" indent="-285750" algn="just">
              <a:buFont typeface="Arial" pitchFamily="34" charset="0"/>
              <a:buChar char="•"/>
            </a:pPr>
            <a:r>
              <a:rPr lang="en-US" sz="1600" dirty="0"/>
              <a:t>-the financial perspective, </a:t>
            </a:r>
          </a:p>
          <a:p>
            <a:pPr marL="285750" indent="-285750" algn="just">
              <a:buFont typeface="Arial" pitchFamily="34" charset="0"/>
              <a:buChar char="•"/>
            </a:pPr>
            <a:r>
              <a:rPr lang="en-US" sz="1600" dirty="0"/>
              <a:t>-the customer perspective, </a:t>
            </a:r>
          </a:p>
          <a:p>
            <a:pPr marL="285750" indent="-285750" algn="just">
              <a:buFont typeface="Arial" pitchFamily="34" charset="0"/>
              <a:buChar char="•"/>
            </a:pPr>
            <a:r>
              <a:rPr lang="en-US" sz="1600" dirty="0"/>
              <a:t>-the internal perspective, and</a:t>
            </a:r>
          </a:p>
          <a:p>
            <a:pPr marL="285750" indent="-285750" algn="just">
              <a:buFont typeface="Arial" pitchFamily="34" charset="0"/>
              <a:buChar char="•"/>
            </a:pPr>
            <a:r>
              <a:rPr lang="en-US" sz="1600" dirty="0"/>
              <a:t>-the learning/growth perspective. </a:t>
            </a:r>
          </a:p>
          <a:p>
            <a:pPr marL="285750" indent="-285750" algn="just">
              <a:buFont typeface="Arial" pitchFamily="34" charset="0"/>
              <a:buChar char="•"/>
            </a:pPr>
            <a:endParaRPr lang="en-US" sz="1600" b="1" dirty="0"/>
          </a:p>
          <a:p>
            <a:pPr marL="285750" indent="-285750" algn="just">
              <a:buFont typeface="Arial" pitchFamily="34" charset="0"/>
              <a:buChar char="•"/>
            </a:pPr>
            <a:r>
              <a:rPr lang="en-US" sz="1600" b="1" dirty="0"/>
              <a:t>The usefulness of the Balanced Scorecard in health care </a:t>
            </a:r>
          </a:p>
          <a:p>
            <a:pPr marL="285750" indent="-285750" algn="just">
              <a:buFont typeface="Arial" pitchFamily="34" charset="0"/>
              <a:buChar char="•"/>
            </a:pPr>
            <a:r>
              <a:rPr lang="en-US" sz="1600" dirty="0"/>
              <a:t>-translating the vision into an integrated set of objectives, </a:t>
            </a:r>
          </a:p>
          <a:p>
            <a:pPr marL="285750" indent="-285750" algn="just">
              <a:buFont typeface="Arial" pitchFamily="34" charset="0"/>
              <a:buChar char="•"/>
            </a:pPr>
            <a:r>
              <a:rPr lang="en-US" sz="1600" dirty="0"/>
              <a:t>-effective communication with, and linking to, the units that comprise the larger organization.</a:t>
            </a:r>
          </a:p>
          <a:p>
            <a:pPr marL="285750" indent="-285750" algn="just">
              <a:buFont typeface="Arial" pitchFamily="34" charset="0"/>
              <a:buChar char="•"/>
            </a:pPr>
            <a:r>
              <a:rPr lang="en-US" sz="1600" dirty="0"/>
              <a:t>-allow the integration of strategic and financial plans</a:t>
            </a:r>
          </a:p>
          <a:p>
            <a:pPr marL="285750" indent="-285750" algn="just">
              <a:buFont typeface="Arial" pitchFamily="34" charset="0"/>
              <a:buChar char="•"/>
            </a:pPr>
            <a:r>
              <a:rPr lang="en-US" sz="1600" dirty="0"/>
              <a:t>-feedback and learning are developed and nurtured.</a:t>
            </a:r>
          </a:p>
        </p:txBody>
      </p:sp>
    </p:spTree>
    <p:extLst>
      <p:ext uri="{BB962C8B-B14F-4D97-AF65-F5344CB8AC3E}">
        <p14:creationId xmlns:p14="http://schemas.microsoft.com/office/powerpoint/2010/main" val="2849447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294" y="0"/>
            <a:ext cx="905070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عنصر نائب لرقم الشريحة 1"/>
          <p:cNvSpPr>
            <a:spLocks noGrp="1"/>
          </p:cNvSpPr>
          <p:nvPr>
            <p:ph type="sldNum" sz="quarter" idx="12"/>
          </p:nvPr>
        </p:nvSpPr>
        <p:spPr/>
        <p:txBody>
          <a:bodyPr/>
          <a:lstStyle/>
          <a:p>
            <a:fld id="{04B747EB-5D84-4934-B0DB-F12DFCF6C9C9}" type="slidenum">
              <a:rPr lang="en-US" smtClean="0"/>
              <a:t>18</a:t>
            </a:fld>
            <a:endParaRPr lang="en-US"/>
          </a:p>
        </p:txBody>
      </p:sp>
    </p:spTree>
    <p:extLst>
      <p:ext uri="{BB962C8B-B14F-4D97-AF65-F5344CB8AC3E}">
        <p14:creationId xmlns:p14="http://schemas.microsoft.com/office/powerpoint/2010/main" val="263772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19</a:t>
            </a:fld>
            <a:endParaRPr lang="en-US"/>
          </a:p>
        </p:txBody>
      </p:sp>
      <p:sp>
        <p:nvSpPr>
          <p:cNvPr id="3" name="مستطيل 2"/>
          <p:cNvSpPr/>
          <p:nvPr/>
        </p:nvSpPr>
        <p:spPr>
          <a:xfrm>
            <a:off x="457200" y="909221"/>
            <a:ext cx="8153400" cy="526297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1600" b="1" dirty="0"/>
              <a:t>understanding the cause-and effect relationships among all the performance indicators is important. </a:t>
            </a:r>
          </a:p>
          <a:p>
            <a:pPr algn="just"/>
            <a:endParaRPr lang="en-US" sz="1600" dirty="0"/>
          </a:p>
          <a:p>
            <a:pPr marL="285750" indent="-285750" algn="just">
              <a:buFont typeface="Arial" panose="020B0604020202020204" pitchFamily="34" charset="0"/>
              <a:buChar char="•"/>
            </a:pPr>
            <a:r>
              <a:rPr lang="en-US" sz="1600" dirty="0"/>
              <a:t>Performance indicators can generally be divided into two major categories. These are; </a:t>
            </a:r>
          </a:p>
          <a:p>
            <a:pPr marL="285750" indent="-285750" algn="just">
              <a:buFont typeface="Wingdings" panose="05000000000000000000" pitchFamily="2" charset="2"/>
              <a:buChar char="ü"/>
            </a:pPr>
            <a:r>
              <a:rPr lang="en-US" sz="1600" dirty="0"/>
              <a:t>“performance drivers/ leading indicators” and </a:t>
            </a:r>
          </a:p>
          <a:p>
            <a:pPr marL="285750" indent="-285750" algn="just">
              <a:buFont typeface="Wingdings" panose="05000000000000000000" pitchFamily="2" charset="2"/>
              <a:buChar char="ü"/>
            </a:pPr>
            <a:r>
              <a:rPr lang="en-US" sz="1600" dirty="0"/>
              <a:t>“outcome measures/lagging indicators.” </a:t>
            </a:r>
          </a:p>
          <a:p>
            <a:pPr marL="285750" indent="-285750" algn="just">
              <a:buFont typeface="Arial" panose="020B0604020202020204" pitchFamily="34" charset="0"/>
              <a:buChar char="•"/>
            </a:pPr>
            <a:r>
              <a:rPr lang="en-US" sz="1600" dirty="0"/>
              <a:t>at the lowest cost to the organization, within the limits and directives set by higher authorities.”</a:t>
            </a:r>
          </a:p>
          <a:p>
            <a:pPr marL="285750" indent="-285750" algn="just">
              <a:buFont typeface="Arial" panose="020B0604020202020204" pitchFamily="34" charset="0"/>
              <a:buChar char="•"/>
            </a:pPr>
            <a:r>
              <a:rPr lang="en-US" sz="1600" dirty="0"/>
              <a:t>the vision and goals of an organization must be translated into tangible strategic objectives that relate to critical success factors. </a:t>
            </a:r>
          </a:p>
          <a:p>
            <a:pPr marL="285750" indent="-285750" algn="just">
              <a:buFont typeface="Arial" panose="020B0604020202020204" pitchFamily="34" charset="0"/>
              <a:buChar char="•"/>
            </a:pPr>
            <a:r>
              <a:rPr lang="en-US" sz="1600" dirty="0"/>
              <a:t>Specific action plans describe the specific actions and steps to be taken to achieve the targets or goals. </a:t>
            </a:r>
          </a:p>
          <a:p>
            <a:pPr marL="285750" indent="-285750" algn="just">
              <a:buFont typeface="Arial" panose="020B0604020202020204" pitchFamily="34" charset="0"/>
              <a:buChar char="•"/>
            </a:pPr>
            <a:r>
              <a:rPr lang="en-US" sz="1600" dirty="0"/>
              <a:t>These plans drive actions strategically to attain the vision and deliver excellence at all levels of the organization. </a:t>
            </a:r>
          </a:p>
          <a:p>
            <a:pPr marL="285750" indent="-285750" algn="just">
              <a:buFont typeface="Arial" panose="020B0604020202020204" pitchFamily="34" charset="0"/>
              <a:buChar char="•"/>
            </a:pPr>
            <a:r>
              <a:rPr lang="en-US" sz="1600" dirty="0"/>
              <a:t>Actions have to be linked to each Balanced Scorecard indicator.</a:t>
            </a:r>
          </a:p>
          <a:p>
            <a:pPr marL="285750" indent="-285750" algn="just">
              <a:buFont typeface="Arial" panose="020B0604020202020204" pitchFamily="34" charset="0"/>
              <a:buChar char="•"/>
            </a:pPr>
            <a:r>
              <a:rPr lang="en-US" sz="1600" b="1" dirty="0">
                <a:solidFill>
                  <a:srgbClr val="FF0000"/>
                </a:solidFill>
              </a:rPr>
              <a:t>Balanced Scorecards are one way to define what is important in an organization, develop ways to measure important goals, and thereby assist in focusing the organization on its strategic direction. </a:t>
            </a:r>
          </a:p>
          <a:p>
            <a:pPr marL="285750" indent="-285750" algn="just">
              <a:buFont typeface="Arial" panose="020B0604020202020204" pitchFamily="34" charset="0"/>
              <a:buChar char="•"/>
            </a:pPr>
            <a:r>
              <a:rPr lang="en-US" sz="1600" dirty="0">
                <a:solidFill>
                  <a:srgbClr val="C00000"/>
                </a:solidFill>
              </a:rPr>
              <a:t>Leadership believed that those things that are measured are the things that are managed.</a:t>
            </a:r>
          </a:p>
          <a:p>
            <a:pPr algn="just"/>
            <a:endParaRPr lang="en-US" sz="1600" dirty="0">
              <a:solidFill>
                <a:srgbClr val="C00000"/>
              </a:solidFill>
            </a:endParaRPr>
          </a:p>
          <a:p>
            <a:pPr marL="285750" indent="-285750" algn="just">
              <a:buFont typeface="Arial" panose="020B0604020202020204" pitchFamily="34" charset="0"/>
              <a:buChar char="•"/>
            </a:pPr>
            <a:endParaRPr lang="en-US" sz="1600" dirty="0"/>
          </a:p>
        </p:txBody>
      </p:sp>
      <p:sp>
        <p:nvSpPr>
          <p:cNvPr id="6" name="مستطيل 2">
            <a:extLst>
              <a:ext uri="{FF2B5EF4-FFF2-40B4-BE49-F238E27FC236}">
                <a16:creationId xmlns:a16="http://schemas.microsoft.com/office/drawing/2014/main" id="{36E53628-30ED-43D5-BF44-56AF74B9767C}"/>
              </a:ext>
            </a:extLst>
          </p:cNvPr>
          <p:cNvSpPr/>
          <p:nvPr/>
        </p:nvSpPr>
        <p:spPr>
          <a:xfrm>
            <a:off x="0" y="304800"/>
            <a:ext cx="88392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en-US" b="1" dirty="0"/>
              <a:t> Focusing on Strategy through Strategy Implementation – Balanced Scorecard Approach </a:t>
            </a:r>
          </a:p>
        </p:txBody>
      </p:sp>
    </p:spTree>
    <p:extLst>
      <p:ext uri="{BB962C8B-B14F-4D97-AF65-F5344CB8AC3E}">
        <p14:creationId xmlns:p14="http://schemas.microsoft.com/office/powerpoint/2010/main" val="347811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04B747EB-5D84-4934-B0DB-F12DFCF6C9C9}" type="slidenum">
              <a:rPr lang="en-US" smtClean="0"/>
              <a:t>2</a:t>
            </a:fld>
            <a:endParaRPr lang="en-US"/>
          </a:p>
        </p:txBody>
      </p:sp>
      <p:sp>
        <p:nvSpPr>
          <p:cNvPr id="4" name="مستطيل 3"/>
          <p:cNvSpPr/>
          <p:nvPr/>
        </p:nvSpPr>
        <p:spPr>
          <a:xfrm>
            <a:off x="1447800" y="347552"/>
            <a:ext cx="5867400" cy="5909310"/>
          </a:xfrm>
          <a:prstGeom prst="rect">
            <a:avLst/>
          </a:prstGeom>
          <a:solidFill>
            <a:schemeClr val="bg1">
              <a:lumMod val="85000"/>
            </a:schemeClr>
          </a:solidFill>
        </p:spPr>
        <p:style>
          <a:lnRef idx="1">
            <a:schemeClr val="accent5"/>
          </a:lnRef>
          <a:fillRef idx="2">
            <a:schemeClr val="accent5"/>
          </a:fillRef>
          <a:effectRef idx="1">
            <a:schemeClr val="accent5"/>
          </a:effectRef>
          <a:fontRef idx="minor">
            <a:schemeClr val="dk1"/>
          </a:fontRef>
        </p:style>
        <p:txBody>
          <a:bodyPr wrap="square">
            <a:spAutoFit/>
          </a:bodyPr>
          <a:lstStyle/>
          <a:p>
            <a:pPr marL="285750" indent="-285750" algn="just">
              <a:lnSpc>
                <a:spcPct val="150000"/>
              </a:lnSpc>
              <a:buFont typeface="Arial" pitchFamily="34" charset="0"/>
              <a:buChar char="•"/>
            </a:pPr>
            <a:r>
              <a:rPr lang="en-US" b="1" dirty="0"/>
              <a:t>After completing the chapter you will be able to:  </a:t>
            </a:r>
            <a:endParaRPr lang="en-US" dirty="0"/>
          </a:p>
          <a:p>
            <a:pPr marL="342900" indent="-342900" algn="just">
              <a:lnSpc>
                <a:spcPct val="150000"/>
              </a:lnSpc>
              <a:buFont typeface="+mj-lt"/>
              <a:buAutoNum type="arabicPeriod"/>
            </a:pPr>
            <a:r>
              <a:rPr lang="en-US" dirty="0"/>
              <a:t>  Describe the interrelationship among situation analysis, strategy formulation, value-adding service delivery and support strategies, and action plans.     </a:t>
            </a:r>
          </a:p>
          <a:p>
            <a:pPr marL="342900" indent="-342900" algn="just">
              <a:lnSpc>
                <a:spcPct val="150000"/>
              </a:lnSpc>
              <a:buFont typeface="+mj-lt"/>
              <a:buAutoNum type="arabicPeriod"/>
            </a:pPr>
            <a:r>
              <a:rPr lang="en-US" dirty="0"/>
              <a:t>Understand the manner in which strategies are translated into action plans.      </a:t>
            </a:r>
          </a:p>
          <a:p>
            <a:pPr marL="342900" indent="-342900" algn="just">
              <a:lnSpc>
                <a:spcPct val="150000"/>
              </a:lnSpc>
              <a:buFont typeface="+mj-lt"/>
              <a:buAutoNum type="arabicPeriod"/>
            </a:pPr>
            <a:r>
              <a:rPr lang="en-US" dirty="0"/>
              <a:t>List the components of an action plan and explain the function of each component.</a:t>
            </a:r>
          </a:p>
          <a:p>
            <a:pPr marL="342900" indent="-342900" algn="just">
              <a:lnSpc>
                <a:spcPct val="150000"/>
              </a:lnSpc>
              <a:buFont typeface="+mj-lt"/>
              <a:buAutoNum type="arabicPeriod"/>
            </a:pPr>
            <a:r>
              <a:rPr lang="en-US" dirty="0"/>
              <a:t>Cite some reasons that cause strategies to be difficult to implement in health care organizations.      </a:t>
            </a:r>
          </a:p>
          <a:p>
            <a:pPr marL="342900" indent="-342900" algn="just">
              <a:lnSpc>
                <a:spcPct val="150000"/>
              </a:lnSpc>
              <a:buFont typeface="+mj-lt"/>
              <a:buAutoNum type="arabicPeriod"/>
            </a:pPr>
            <a:r>
              <a:rPr lang="en-US" dirty="0"/>
              <a:t>Suggest some effective ways to overcome barriers to the implementation of strategies.</a:t>
            </a:r>
          </a:p>
          <a:p>
            <a:pPr marL="342900" indent="-342900" algn="just">
              <a:lnSpc>
                <a:spcPct val="150000"/>
              </a:lnSpc>
              <a:buFont typeface="+mj-lt"/>
              <a:buAutoNum type="arabicPeriod"/>
            </a:pPr>
            <a:r>
              <a:rPr lang="en-US" dirty="0"/>
              <a:t>Understand the need for contingency planning and know when contingency plans should be undertaken.     </a:t>
            </a:r>
          </a:p>
        </p:txBody>
      </p:sp>
    </p:spTree>
    <p:extLst>
      <p:ext uri="{BB962C8B-B14F-4D97-AF65-F5344CB8AC3E}">
        <p14:creationId xmlns:p14="http://schemas.microsoft.com/office/powerpoint/2010/main" val="15159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20</a:t>
            </a:fld>
            <a:endParaRPr lang="en-US"/>
          </a:p>
        </p:txBody>
      </p:sp>
      <p:sp>
        <p:nvSpPr>
          <p:cNvPr id="3" name="مستطيل 2"/>
          <p:cNvSpPr/>
          <p:nvPr/>
        </p:nvSpPr>
        <p:spPr>
          <a:xfrm>
            <a:off x="533400" y="891600"/>
            <a:ext cx="8153400" cy="5509200"/>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a:endParaRPr lang="en-US" sz="1600" dirty="0"/>
          </a:p>
          <a:p>
            <a:pPr marL="285750" indent="-285750" algn="just">
              <a:buFont typeface="Arial" panose="020B0604020202020204" pitchFamily="34" charset="0"/>
              <a:buChar char="•"/>
            </a:pPr>
            <a:r>
              <a:rPr lang="en-US" sz="1600" dirty="0">
                <a:solidFill>
                  <a:srgbClr val="C00000"/>
                </a:solidFill>
              </a:rPr>
              <a:t> In Mayo Clinic The leadership of outpatient operations believed that to be competitive, several competencies were essential. These were: </a:t>
            </a:r>
          </a:p>
          <a:p>
            <a:pPr algn="just"/>
            <a:endParaRPr lang="en-US" sz="1600" dirty="0"/>
          </a:p>
          <a:p>
            <a:pPr marL="342900" indent="-342900" algn="just">
              <a:buAutoNum type="arabicParenBoth"/>
            </a:pPr>
            <a:r>
              <a:rPr lang="en-US" sz="1600" dirty="0"/>
              <a:t>clinical quality to maintain and enhance market share; </a:t>
            </a:r>
          </a:p>
          <a:p>
            <a:pPr marL="342900" indent="-342900" algn="just">
              <a:buAutoNum type="arabicParenBoth"/>
            </a:pPr>
            <a:r>
              <a:rPr lang="en-US" sz="1600" dirty="0"/>
              <a:t>organizational agility in creating and responding to market forces; </a:t>
            </a:r>
          </a:p>
          <a:p>
            <a:pPr marL="342900" indent="-342900" algn="just">
              <a:buAutoNum type="arabicParenBoth"/>
            </a:pPr>
            <a:r>
              <a:rPr lang="en-US" sz="1600" dirty="0"/>
              <a:t>organizational focus on critical performance metrics; and </a:t>
            </a:r>
          </a:p>
          <a:p>
            <a:pPr marL="342900" indent="-342900" algn="just">
              <a:buAutoNum type="arabicParenBoth"/>
            </a:pPr>
            <a:r>
              <a:rPr lang="en-US" sz="1600" dirty="0"/>
              <a:t>timely, accurate management information to improve and predict performance. </a:t>
            </a:r>
          </a:p>
          <a:p>
            <a:pPr algn="just"/>
            <a:endParaRPr lang="en-US" sz="1600" dirty="0"/>
          </a:p>
          <a:p>
            <a:pPr marL="285750" indent="-285750">
              <a:buFont typeface="Arial" panose="020B0604020202020204" pitchFamily="34" charset="0"/>
              <a:buChar char="•"/>
            </a:pPr>
            <a:r>
              <a:rPr lang="en-US" sz="1600" b="1" dirty="0"/>
              <a:t>Managers at the Mayo Clinic learned that performance measurement;</a:t>
            </a:r>
          </a:p>
          <a:p>
            <a:pPr marL="285750" indent="-285750">
              <a:buFont typeface="Wingdings" panose="05000000000000000000" pitchFamily="2" charset="2"/>
              <a:buChar char="ü"/>
            </a:pPr>
            <a:r>
              <a:rPr lang="en-US" sz="1600" dirty="0"/>
              <a:t>takes time and continuous commitment; </a:t>
            </a:r>
          </a:p>
          <a:p>
            <a:pPr marL="285750" indent="-285750">
              <a:buFont typeface="Wingdings" panose="05000000000000000000" pitchFamily="2" charset="2"/>
              <a:buChar char="ü"/>
            </a:pPr>
            <a:r>
              <a:rPr lang="en-US" sz="1600" dirty="0"/>
              <a:t>new measurements require new information systems; </a:t>
            </a:r>
          </a:p>
          <a:p>
            <a:pPr marL="285750" indent="-285750">
              <a:buFont typeface="Wingdings" panose="05000000000000000000" pitchFamily="2" charset="2"/>
              <a:buChar char="ü"/>
            </a:pPr>
            <a:r>
              <a:rPr lang="en-US" sz="1600" dirty="0"/>
              <a:t>multiple audiences must understand the performance measures; and </a:t>
            </a:r>
          </a:p>
          <a:p>
            <a:pPr marL="285750" indent="-285750">
              <a:buFont typeface="Wingdings" panose="05000000000000000000" pitchFamily="2" charset="2"/>
              <a:buChar char="ü"/>
            </a:pPr>
            <a:r>
              <a:rPr lang="en-US" sz="1600" dirty="0"/>
              <a:t>performance measurement is an evolving process.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leadership of the Mayo Clinic focused on the Balanced Scorecard, as a performance measurement tool; however, its value as a linkage between strategy implementation and control. </a:t>
            </a:r>
          </a:p>
          <a:p>
            <a:endParaRPr lang="en-US" sz="1600" dirty="0"/>
          </a:p>
          <a:p>
            <a:pPr marL="285750" indent="-285750">
              <a:buFont typeface="Arial" panose="020B0604020202020204" pitchFamily="34" charset="0"/>
              <a:buChar char="•"/>
            </a:pPr>
            <a:r>
              <a:rPr lang="en-US" sz="1600" dirty="0"/>
              <a:t>More recently, research on the Balanced Scorecard has focused on its application to various sectors (e.g., not-for-proﬁt, governmental, educational, and so on) as well as potential improvements in the metrics employed in evaluating performance.</a:t>
            </a:r>
          </a:p>
        </p:txBody>
      </p:sp>
      <p:sp>
        <p:nvSpPr>
          <p:cNvPr id="5" name="مستطيل 2">
            <a:extLst>
              <a:ext uri="{FF2B5EF4-FFF2-40B4-BE49-F238E27FC236}">
                <a16:creationId xmlns:a16="http://schemas.microsoft.com/office/drawing/2014/main" id="{DD04121F-C0A5-4115-B816-39C5FBB88CF8}"/>
              </a:ext>
            </a:extLst>
          </p:cNvPr>
          <p:cNvSpPr/>
          <p:nvPr/>
        </p:nvSpPr>
        <p:spPr>
          <a:xfrm>
            <a:off x="0" y="304800"/>
            <a:ext cx="88392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en-US" b="1" dirty="0"/>
              <a:t> Focusing on Strategy through Strategy Implementation – Another Approach </a:t>
            </a:r>
          </a:p>
        </p:txBody>
      </p:sp>
    </p:spTree>
    <p:extLst>
      <p:ext uri="{BB962C8B-B14F-4D97-AF65-F5344CB8AC3E}">
        <p14:creationId xmlns:p14="http://schemas.microsoft.com/office/powerpoint/2010/main" val="4293506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9916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عنصر نائب لرقم الشريحة 1"/>
          <p:cNvSpPr>
            <a:spLocks noGrp="1"/>
          </p:cNvSpPr>
          <p:nvPr>
            <p:ph type="sldNum" sz="quarter" idx="12"/>
          </p:nvPr>
        </p:nvSpPr>
        <p:spPr/>
        <p:txBody>
          <a:bodyPr/>
          <a:lstStyle/>
          <a:p>
            <a:fld id="{04B747EB-5D84-4934-B0DB-F12DFCF6C9C9}" type="slidenum">
              <a:rPr lang="en-US" smtClean="0"/>
              <a:t>21</a:t>
            </a:fld>
            <a:endParaRPr lang="en-US"/>
          </a:p>
        </p:txBody>
      </p:sp>
    </p:spTree>
    <p:extLst>
      <p:ext uri="{BB962C8B-B14F-4D97-AF65-F5344CB8AC3E}">
        <p14:creationId xmlns:p14="http://schemas.microsoft.com/office/powerpoint/2010/main" val="3629695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22</a:t>
            </a:fld>
            <a:endParaRPr lang="en-US"/>
          </a:p>
        </p:txBody>
      </p:sp>
      <p:sp>
        <p:nvSpPr>
          <p:cNvPr id="3" name="مستطيل 2"/>
          <p:cNvSpPr/>
          <p:nvPr/>
        </p:nvSpPr>
        <p:spPr>
          <a:xfrm>
            <a:off x="1676400" y="134687"/>
            <a:ext cx="5943600" cy="369332"/>
          </a:xfrm>
          <a:prstGeom prst="rect">
            <a:avLst/>
          </a:prstGeom>
        </p:spPr>
        <p:txBody>
          <a:bodyPr wrap="square">
            <a:spAutoFit/>
          </a:bodyPr>
          <a:lstStyle/>
          <a:p>
            <a:r>
              <a:rPr lang="en-US" b="1" dirty="0"/>
              <a:t> Managing Strategic Momentum – Evaluating Action Plans </a:t>
            </a:r>
          </a:p>
        </p:txBody>
      </p:sp>
      <p:graphicFrame>
        <p:nvGraphicFramePr>
          <p:cNvPr id="5" name="Diagram 4">
            <a:extLst>
              <a:ext uri="{FF2B5EF4-FFF2-40B4-BE49-F238E27FC236}">
                <a16:creationId xmlns:a16="http://schemas.microsoft.com/office/drawing/2014/main" id="{6D161D60-4A44-4375-87E5-758654C51D3B}"/>
              </a:ext>
            </a:extLst>
          </p:cNvPr>
          <p:cNvGraphicFramePr/>
          <p:nvPr>
            <p:extLst>
              <p:ext uri="{D42A27DB-BD31-4B8C-83A1-F6EECF244321}">
                <p14:modId xmlns:p14="http://schemas.microsoft.com/office/powerpoint/2010/main" val="3029963979"/>
              </p:ext>
            </p:extLst>
          </p:nvPr>
        </p:nvGraphicFramePr>
        <p:xfrm>
          <a:off x="228600" y="717353"/>
          <a:ext cx="8610600" cy="57926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6580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23</a:t>
            </a:fld>
            <a:endParaRPr lang="en-US"/>
          </a:p>
        </p:txBody>
      </p:sp>
      <p:sp>
        <p:nvSpPr>
          <p:cNvPr id="3" name="مستطيل 2"/>
          <p:cNvSpPr/>
          <p:nvPr/>
        </p:nvSpPr>
        <p:spPr>
          <a:xfrm>
            <a:off x="0" y="381000"/>
            <a:ext cx="45720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lgn="ctr"/>
            <a:r>
              <a:rPr lang="en-US" b="1" dirty="0"/>
              <a:t>Strategic Management Paradoxes </a:t>
            </a:r>
          </a:p>
        </p:txBody>
      </p:sp>
      <p:sp>
        <p:nvSpPr>
          <p:cNvPr id="4" name="مستطيل 3"/>
          <p:cNvSpPr/>
          <p:nvPr/>
        </p:nvSpPr>
        <p:spPr>
          <a:xfrm>
            <a:off x="400050" y="778490"/>
            <a:ext cx="8305800" cy="4247317"/>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85750" indent="-285750">
              <a:buFont typeface="Arial" pitchFamily="34" charset="0"/>
              <a:buChar char="•"/>
            </a:pPr>
            <a:r>
              <a:rPr lang="en-US" dirty="0"/>
              <a:t>The more chaotic the external environment, the more is strategic planning is needed. </a:t>
            </a:r>
          </a:p>
          <a:p>
            <a:pPr marL="285750" indent="-285750">
              <a:buFont typeface="Arial" pitchFamily="34" charset="0"/>
              <a:buChar char="•"/>
            </a:pPr>
            <a:r>
              <a:rPr lang="en-US" dirty="0"/>
              <a:t> Strategic management is a top-down, bottom-up process. </a:t>
            </a:r>
          </a:p>
          <a:p>
            <a:pPr marL="285750" indent="-285750">
              <a:buFont typeface="Arial" pitchFamily="34" charset="0"/>
              <a:buChar char="•"/>
            </a:pPr>
            <a:r>
              <a:rPr lang="en-US" dirty="0"/>
              <a:t> Strategic management is a democratic process.</a:t>
            </a:r>
          </a:p>
          <a:p>
            <a:pPr marL="285750" indent="-285750">
              <a:buFont typeface="Arial" pitchFamily="34" charset="0"/>
              <a:buChar char="•"/>
            </a:pPr>
            <a:r>
              <a:rPr lang="en-US" dirty="0"/>
              <a:t>Strategic management is an organized-messy process. </a:t>
            </a:r>
          </a:p>
          <a:p>
            <a:pPr marL="285750" indent="-285750">
              <a:buFont typeface="Arial" pitchFamily="34" charset="0"/>
              <a:buChar char="•"/>
            </a:pPr>
            <a:r>
              <a:rPr lang="en-US" dirty="0"/>
              <a:t>Strategic management is about defining the “big picture”.</a:t>
            </a:r>
          </a:p>
          <a:p>
            <a:pPr marL="285750" indent="-285750">
              <a:buFont typeface="Arial" pitchFamily="34" charset="0"/>
              <a:buChar char="•"/>
            </a:pPr>
            <a:r>
              <a:rPr lang="en-US" dirty="0"/>
              <a:t>Strategic management concerns destruction and renewal. </a:t>
            </a:r>
          </a:p>
          <a:p>
            <a:pPr marL="285750" indent="-285750">
              <a:buFont typeface="Arial" pitchFamily="34" charset="0"/>
              <a:buChar char="•"/>
            </a:pPr>
            <a:r>
              <a:rPr lang="en-US" dirty="0"/>
              <a:t>People cannot perform strategic management until they “get it”. </a:t>
            </a:r>
          </a:p>
          <a:p>
            <a:pPr marL="285750" indent="-285750">
              <a:buFont typeface="Arial" pitchFamily="34" charset="0"/>
              <a:buChar char="•"/>
            </a:pPr>
            <a:r>
              <a:rPr lang="en-US" dirty="0"/>
              <a:t>The real objective is to set direction through the processes of communicating, reaching consensus, and decision making. </a:t>
            </a:r>
          </a:p>
          <a:p>
            <a:pPr marL="285750" indent="-285750">
              <a:buFont typeface="Arial" pitchFamily="34" charset="0"/>
              <a:buChar char="•"/>
            </a:pPr>
            <a:r>
              <a:rPr lang="en-US" dirty="0"/>
              <a:t>Strategic management is a philosophy composed of techniques.</a:t>
            </a:r>
          </a:p>
          <a:p>
            <a:pPr marL="285750" indent="-285750">
              <a:buFont typeface="Arial" pitchFamily="34" charset="0"/>
              <a:buChar char="•"/>
            </a:pPr>
            <a:r>
              <a:rPr lang="en-US" dirty="0"/>
              <a:t>Strategic management concerns effectiveness and efficiency.</a:t>
            </a:r>
          </a:p>
          <a:p>
            <a:pPr marL="285750" indent="-285750">
              <a:buFont typeface="Arial" pitchFamily="34" charset="0"/>
              <a:buChar char="•"/>
            </a:pPr>
            <a:r>
              <a:rPr lang="en-US" dirty="0"/>
              <a:t>Managers seek quantifiable data, but strategic management is fundamentally a qualitative art. </a:t>
            </a:r>
          </a:p>
          <a:p>
            <a:pPr marL="285750" indent="-285750">
              <a:buFont typeface="Arial" pitchFamily="34" charset="0"/>
              <a:buChar char="•"/>
            </a:pPr>
            <a:r>
              <a:rPr lang="en-US" dirty="0"/>
              <a:t>Strategic management controls and empowers.</a:t>
            </a:r>
          </a:p>
        </p:txBody>
      </p:sp>
    </p:spTree>
    <p:extLst>
      <p:ext uri="{BB962C8B-B14F-4D97-AF65-F5344CB8AC3E}">
        <p14:creationId xmlns:p14="http://schemas.microsoft.com/office/powerpoint/2010/main" val="3267618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24</a:t>
            </a:fld>
            <a:endParaRPr lang="en-US"/>
          </a:p>
        </p:txBody>
      </p:sp>
      <p:sp>
        <p:nvSpPr>
          <p:cNvPr id="3" name="مستطيل 2"/>
          <p:cNvSpPr/>
          <p:nvPr/>
        </p:nvSpPr>
        <p:spPr>
          <a:xfrm>
            <a:off x="457200" y="590311"/>
            <a:ext cx="8153400" cy="2308324"/>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just"/>
            <a:endParaRPr lang="en-US" dirty="0"/>
          </a:p>
          <a:p>
            <a:pPr marL="285750" indent="-285750" algn="just">
              <a:buFont typeface="Arial" pitchFamily="34" charset="0"/>
              <a:buChar char="•"/>
            </a:pPr>
            <a:r>
              <a:rPr lang="en-US" dirty="0"/>
              <a:t>The strategy is lacking in terms of practicality. </a:t>
            </a:r>
          </a:p>
          <a:p>
            <a:pPr marL="285750" indent="-285750" algn="just">
              <a:buFont typeface="Arial" pitchFamily="34" charset="0"/>
              <a:buChar char="•"/>
            </a:pPr>
            <a:r>
              <a:rPr lang="en-US" dirty="0"/>
              <a:t> People are not sure how the strategy is to be implemented. </a:t>
            </a:r>
          </a:p>
          <a:p>
            <a:pPr marL="285750" indent="-285750" algn="just">
              <a:buFont typeface="Arial" pitchFamily="34" charset="0"/>
              <a:buChar char="•"/>
            </a:pPr>
            <a:r>
              <a:rPr lang="en-US" dirty="0"/>
              <a:t>The strategy is communicated on a “need-to-know” basis.</a:t>
            </a:r>
          </a:p>
          <a:p>
            <a:pPr marL="285750" indent="-285750" algn="just">
              <a:buFont typeface="Arial" pitchFamily="34" charset="0"/>
              <a:buChar char="•"/>
            </a:pPr>
            <a:r>
              <a:rPr lang="en-US" dirty="0"/>
              <a:t> No one is responsible for every aspect of strategy implementation.</a:t>
            </a:r>
          </a:p>
          <a:p>
            <a:pPr marL="285750" indent="-285750" algn="just">
              <a:buFont typeface="Arial" pitchFamily="34" charset="0"/>
              <a:buChar char="•"/>
            </a:pPr>
            <a:r>
              <a:rPr lang="en-US" dirty="0"/>
              <a:t> Leaders send mixed signals when implementation begins. </a:t>
            </a:r>
          </a:p>
          <a:p>
            <a:pPr marL="285750" indent="-285750" algn="just">
              <a:buFont typeface="Arial" pitchFamily="34" charset="0"/>
              <a:buChar char="•"/>
            </a:pPr>
            <a:r>
              <a:rPr lang="en-US" dirty="0"/>
              <a:t>Unforeseen obstacles to implementation will inevitably occur.</a:t>
            </a:r>
          </a:p>
          <a:p>
            <a:pPr marL="285750" indent="-285750" algn="just">
              <a:buFont typeface="Arial" pitchFamily="34" charset="0"/>
              <a:buChar char="•"/>
            </a:pPr>
            <a:r>
              <a:rPr lang="en-US" dirty="0"/>
              <a:t>Strategy details of day-to-day operations are lost or neglected.</a:t>
            </a:r>
          </a:p>
        </p:txBody>
      </p:sp>
      <p:sp>
        <p:nvSpPr>
          <p:cNvPr id="4" name="Rectangle 3">
            <a:extLst>
              <a:ext uri="{FF2B5EF4-FFF2-40B4-BE49-F238E27FC236}">
                <a16:creationId xmlns:a16="http://schemas.microsoft.com/office/drawing/2014/main" id="{456C50B2-27EC-4467-A374-BFC06CBE5784}"/>
              </a:ext>
            </a:extLst>
          </p:cNvPr>
          <p:cNvSpPr/>
          <p:nvPr/>
        </p:nvSpPr>
        <p:spPr>
          <a:xfrm>
            <a:off x="152400" y="220979"/>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just"/>
            <a:r>
              <a:rPr lang="en-US" b="1" dirty="0"/>
              <a:t> Seven deadly sins have been identiﬁed that doom effective strategy implementation:</a:t>
            </a:r>
          </a:p>
        </p:txBody>
      </p:sp>
      <p:sp>
        <p:nvSpPr>
          <p:cNvPr id="6" name="Rectangle 5">
            <a:extLst>
              <a:ext uri="{FF2B5EF4-FFF2-40B4-BE49-F238E27FC236}">
                <a16:creationId xmlns:a16="http://schemas.microsoft.com/office/drawing/2014/main" id="{9FBEA366-4245-4006-AA3C-3BBBEBF02600}"/>
              </a:ext>
            </a:extLst>
          </p:cNvPr>
          <p:cNvSpPr/>
          <p:nvPr/>
        </p:nvSpPr>
        <p:spPr>
          <a:xfrm>
            <a:off x="155825" y="3244334"/>
            <a:ext cx="8763000" cy="369332"/>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US" b="1" dirty="0"/>
              <a:t>Barriers to Implementation </a:t>
            </a:r>
          </a:p>
        </p:txBody>
      </p:sp>
      <p:sp>
        <p:nvSpPr>
          <p:cNvPr id="7" name="Rectangle 6">
            <a:extLst>
              <a:ext uri="{FF2B5EF4-FFF2-40B4-BE49-F238E27FC236}">
                <a16:creationId xmlns:a16="http://schemas.microsoft.com/office/drawing/2014/main" id="{6566D6AD-4722-4C4B-BD8B-22FCC7471187}"/>
              </a:ext>
            </a:extLst>
          </p:cNvPr>
          <p:cNvSpPr/>
          <p:nvPr/>
        </p:nvSpPr>
        <p:spPr>
          <a:xfrm>
            <a:off x="190500" y="3810000"/>
            <a:ext cx="8763000" cy="2585323"/>
          </a:xfrm>
          <a:prstGeom prst="rect">
            <a:avLst/>
          </a:prstGeom>
        </p:spPr>
        <p:txBody>
          <a:bodyPr wrap="square">
            <a:spAutoFit/>
          </a:bodyPr>
          <a:lstStyle/>
          <a:p>
            <a:pPr marL="285750" indent="-285750" algn="just">
              <a:buFont typeface="Arial" panose="020B0604020202020204" pitchFamily="34" charset="0"/>
              <a:buChar char="•"/>
            </a:pPr>
            <a:r>
              <a:rPr lang="en-US" dirty="0"/>
              <a:t>Strategies are organization-wide and require inter-unit and cross-functional cooperation. strategy is important, it should be a part of the budgeting, performance evaluation, and reward system of the health care organization.</a:t>
            </a:r>
          </a:p>
          <a:p>
            <a:pPr algn="just"/>
            <a:r>
              <a:rPr lang="en-US" dirty="0"/>
              <a:t> </a:t>
            </a:r>
          </a:p>
          <a:p>
            <a:pPr marL="285750" indent="-285750" algn="just">
              <a:buFont typeface="Arial" panose="020B0604020202020204" pitchFamily="34" charset="0"/>
              <a:buChar char="•"/>
            </a:pPr>
            <a:r>
              <a:rPr lang="en-US" dirty="0"/>
              <a:t>A primary reason why strategies are not implemented is because, in many health care organizations, effective or ineffective implementation makes little or no difference in resource allocation and reward distribution. People, therefore, concentrate on what they perceive as the important things – those things that actually affect their budgets and their paychecks. </a:t>
            </a:r>
          </a:p>
        </p:txBody>
      </p:sp>
    </p:spTree>
    <p:extLst>
      <p:ext uri="{BB962C8B-B14F-4D97-AF65-F5344CB8AC3E}">
        <p14:creationId xmlns:p14="http://schemas.microsoft.com/office/powerpoint/2010/main" val="1201127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25</a:t>
            </a:fld>
            <a:endParaRPr lang="en-US"/>
          </a:p>
        </p:txBody>
      </p:sp>
      <p:sp>
        <p:nvSpPr>
          <p:cNvPr id="3" name="مستطيل 2"/>
          <p:cNvSpPr/>
          <p:nvPr/>
        </p:nvSpPr>
        <p:spPr>
          <a:xfrm>
            <a:off x="152401" y="223421"/>
            <a:ext cx="89154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a:t>Contingency Planning </a:t>
            </a:r>
          </a:p>
        </p:txBody>
      </p:sp>
      <p:sp>
        <p:nvSpPr>
          <p:cNvPr id="4" name="مستطيل 3"/>
          <p:cNvSpPr/>
          <p:nvPr/>
        </p:nvSpPr>
        <p:spPr>
          <a:xfrm>
            <a:off x="304801" y="1627892"/>
            <a:ext cx="8610600" cy="369331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lgn="just">
              <a:buFont typeface="Arial" panose="020B0604020202020204" pitchFamily="34" charset="0"/>
              <a:buChar char="•"/>
            </a:pPr>
            <a:r>
              <a:rPr lang="en-US" dirty="0"/>
              <a:t>Contingency planning  may be incorporated into the normal strategic management process at any level and is a part of managing the strategic momentum.</a:t>
            </a:r>
          </a:p>
          <a:p>
            <a:pPr algn="just"/>
            <a:endParaRPr lang="en-US" dirty="0"/>
          </a:p>
          <a:p>
            <a:pPr marL="285750" indent="-285750" algn="just">
              <a:buFont typeface="Arial" panose="020B0604020202020204" pitchFamily="34" charset="0"/>
              <a:buChar char="•"/>
            </a:pPr>
            <a:r>
              <a:rPr lang="en-US" dirty="0"/>
              <a:t>Thus, contingency plans are alternative plans that are put into effect if the strategic assumptions change quickly or dramatically, or if organizational performance is lagging.</a:t>
            </a:r>
          </a:p>
          <a:p>
            <a:pPr algn="just"/>
            <a:endParaRPr lang="en-US" dirty="0"/>
          </a:p>
          <a:p>
            <a:pPr marL="285750" indent="-285750" algn="just">
              <a:buFont typeface="Arial" panose="020B0604020202020204" pitchFamily="34" charset="0"/>
              <a:buChar char="•"/>
            </a:pPr>
            <a:r>
              <a:rPr lang="en-US" dirty="0"/>
              <a:t>Therefore, alternative plans are the result of strategic thinking and provide leadership with a different course of action until further analysis can be undertaken and a different strategy – more appropriate for the changed environment – adopted.</a:t>
            </a:r>
          </a:p>
          <a:p>
            <a:pPr algn="just"/>
            <a:endParaRPr lang="en-US" dirty="0"/>
          </a:p>
          <a:p>
            <a:pPr marL="285750" indent="-285750" algn="just">
              <a:buFont typeface="Arial" panose="020B0604020202020204" pitchFamily="34" charset="0"/>
              <a:buChar char="•"/>
            </a:pPr>
            <a:r>
              <a:rPr lang="en-US" dirty="0"/>
              <a:t>Incorporating contingency planning requires top management to have some very speciﬁc contingency plan triggers that are understood by everyone and signiﬁcant enough to require a change.</a:t>
            </a:r>
          </a:p>
        </p:txBody>
      </p:sp>
    </p:spTree>
    <p:extLst>
      <p:ext uri="{BB962C8B-B14F-4D97-AF65-F5344CB8AC3E}">
        <p14:creationId xmlns:p14="http://schemas.microsoft.com/office/powerpoint/2010/main" val="3121293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26</a:t>
            </a:fld>
            <a:endParaRPr lang="en-US"/>
          </a:p>
        </p:txBody>
      </p:sp>
      <p:sp>
        <p:nvSpPr>
          <p:cNvPr id="3" name="Rectangle 2">
            <a:extLst>
              <a:ext uri="{FF2B5EF4-FFF2-40B4-BE49-F238E27FC236}">
                <a16:creationId xmlns:a16="http://schemas.microsoft.com/office/drawing/2014/main" id="{08665839-6946-468B-BC57-E32FFE725C5D}"/>
              </a:ext>
            </a:extLst>
          </p:cNvPr>
          <p:cNvSpPr/>
          <p:nvPr/>
        </p:nvSpPr>
        <p:spPr>
          <a:xfrm>
            <a:off x="1066800" y="762000"/>
            <a:ext cx="7848600" cy="329320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lgn="just">
              <a:buFont typeface="Arial" panose="020B0604020202020204" pitchFamily="34" charset="0"/>
              <a:buChar char="•"/>
            </a:pPr>
            <a:r>
              <a:rPr lang="en-US" sz="1600" dirty="0"/>
              <a:t>Federal Emergency Management Agency (FEMA) states that continuity of operations is an effort within organizations to “ensure primary essential functions continue to be performed during a wide range of emergencies.</a:t>
            </a:r>
          </a:p>
          <a:p>
            <a:pPr algn="just"/>
            <a:endParaRPr lang="en-US" sz="1600" dirty="0"/>
          </a:p>
          <a:p>
            <a:pPr marL="285750" indent="-285750" algn="just">
              <a:buFont typeface="Arial" panose="020B0604020202020204" pitchFamily="34" charset="0"/>
              <a:buChar char="•"/>
            </a:pPr>
            <a:r>
              <a:rPr lang="en-US" sz="1600" b="1" dirty="0"/>
              <a:t>Reasons why health care organizations do not have continuity of operations plans; </a:t>
            </a:r>
          </a:p>
          <a:p>
            <a:pPr algn="just"/>
            <a:endParaRPr lang="en-US" sz="1600" dirty="0"/>
          </a:p>
          <a:p>
            <a:pPr marL="285750" indent="-285750" algn="just">
              <a:buFont typeface="Wingdings" panose="05000000000000000000" pitchFamily="2" charset="2"/>
              <a:buChar char="Ø"/>
            </a:pPr>
            <a:r>
              <a:rPr lang="en-US" sz="1600" dirty="0"/>
              <a:t>temptation to deny the possibility of low-probability events, </a:t>
            </a:r>
          </a:p>
          <a:p>
            <a:pPr marL="285750" indent="-285750" algn="just">
              <a:buFont typeface="Wingdings" panose="05000000000000000000" pitchFamily="2" charset="2"/>
              <a:buChar char="Ø"/>
            </a:pPr>
            <a:r>
              <a:rPr lang="en-US" sz="1600" dirty="0"/>
              <a:t>the up-front cost of planning, </a:t>
            </a:r>
          </a:p>
          <a:p>
            <a:pPr marL="285750" indent="-285750" algn="just">
              <a:buFont typeface="Wingdings" panose="05000000000000000000" pitchFamily="2" charset="2"/>
              <a:buChar char="Ø"/>
            </a:pPr>
            <a:r>
              <a:rPr lang="en-US" sz="1600" dirty="0"/>
              <a:t>the possibility of little or no payback, and </a:t>
            </a:r>
          </a:p>
          <a:p>
            <a:pPr marL="285750" indent="-285750" algn="just">
              <a:buFont typeface="Wingdings" panose="05000000000000000000" pitchFamily="2" charset="2"/>
              <a:buChar char="Ø"/>
            </a:pPr>
            <a:r>
              <a:rPr lang="en-US" sz="1600" dirty="0"/>
              <a:t>the pressing nature of current problems. </a:t>
            </a:r>
          </a:p>
          <a:p>
            <a:pPr marL="285750" indent="-285750" algn="just">
              <a:buFont typeface="Wingdings" panose="05000000000000000000" pitchFamily="2" charset="2"/>
              <a:buChar char="Ø"/>
            </a:pPr>
            <a:r>
              <a:rPr lang="en-US" sz="1600" dirty="0"/>
              <a:t>complexity</a:t>
            </a:r>
          </a:p>
          <a:p>
            <a:pPr algn="just"/>
            <a:endParaRPr lang="en-US" sz="1600" dirty="0"/>
          </a:p>
          <a:p>
            <a:pPr marL="285750" indent="-285750" algn="just">
              <a:buFont typeface="Arial" panose="020B0604020202020204" pitchFamily="34" charset="0"/>
              <a:buChar char="•"/>
            </a:pPr>
            <a:r>
              <a:rPr lang="en-US" sz="1600" dirty="0"/>
              <a:t>Continuity of operations planning does not have to be complicated and bureaucratic. </a:t>
            </a:r>
          </a:p>
        </p:txBody>
      </p:sp>
      <p:sp>
        <p:nvSpPr>
          <p:cNvPr id="4" name="Rectangle 3">
            <a:extLst>
              <a:ext uri="{FF2B5EF4-FFF2-40B4-BE49-F238E27FC236}">
                <a16:creationId xmlns:a16="http://schemas.microsoft.com/office/drawing/2014/main" id="{357B97BF-97B4-4B87-8100-B81145013E06}"/>
              </a:ext>
            </a:extLst>
          </p:cNvPr>
          <p:cNvSpPr/>
          <p:nvPr/>
        </p:nvSpPr>
        <p:spPr>
          <a:xfrm>
            <a:off x="76200" y="128965"/>
            <a:ext cx="5799201" cy="369332"/>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en-US" b="1" dirty="0"/>
              <a:t>Continuity Of Operations </a:t>
            </a:r>
          </a:p>
        </p:txBody>
      </p:sp>
      <p:sp>
        <p:nvSpPr>
          <p:cNvPr id="5" name="Rectangle 4">
            <a:extLst>
              <a:ext uri="{FF2B5EF4-FFF2-40B4-BE49-F238E27FC236}">
                <a16:creationId xmlns:a16="http://schemas.microsoft.com/office/drawing/2014/main" id="{0987C170-02AC-4F04-ADB7-73046FA204D8}"/>
              </a:ext>
            </a:extLst>
          </p:cNvPr>
          <p:cNvSpPr/>
          <p:nvPr/>
        </p:nvSpPr>
        <p:spPr>
          <a:xfrm>
            <a:off x="196065" y="4180974"/>
            <a:ext cx="7957335" cy="233910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sz="1600" b="1" dirty="0"/>
              <a:t>The four critical questions are: </a:t>
            </a:r>
          </a:p>
          <a:p>
            <a:endParaRPr lang="en-US" sz="1600" b="1" dirty="0"/>
          </a:p>
          <a:p>
            <a:pPr marL="342900" indent="-342900">
              <a:buAutoNum type="arabicPeriod"/>
            </a:pPr>
            <a:r>
              <a:rPr lang="en-US" sz="1600" dirty="0"/>
              <a:t>What are the Business's Essential Functions?</a:t>
            </a:r>
          </a:p>
          <a:p>
            <a:pPr marL="342900" indent="-342900">
              <a:buAutoNum type="arabicPeriod"/>
            </a:pPr>
            <a:r>
              <a:rPr lang="en-US" sz="1600" dirty="0"/>
              <a:t>Who Will Be in Charge? </a:t>
            </a:r>
          </a:p>
          <a:p>
            <a:pPr marL="342900" indent="-342900">
              <a:buAutoNum type="arabicPeriod"/>
            </a:pPr>
            <a:r>
              <a:rPr lang="en-US" sz="1600" dirty="0"/>
              <a:t>What Resources Will Be Required by Designated Leaders ? </a:t>
            </a:r>
          </a:p>
          <a:p>
            <a:endParaRPr lang="en-US" sz="1600" dirty="0"/>
          </a:p>
          <a:p>
            <a:pPr marL="285750" indent="-285750">
              <a:buFont typeface="Arial" panose="020B0604020202020204" pitchFamily="34" charset="0"/>
              <a:buChar char="•"/>
            </a:pPr>
            <a:r>
              <a:rPr lang="en-US" sz="1600" b="1" dirty="0"/>
              <a:t>Five types of resource are essential for ensuring continuity of operations;</a:t>
            </a:r>
          </a:p>
          <a:p>
            <a:r>
              <a:rPr lang="en-US" sz="1600" dirty="0"/>
              <a:t> – facilities, communication, records and databases, supplies, and human resources. </a:t>
            </a:r>
          </a:p>
          <a:p>
            <a:pPr marL="285750" indent="-285750">
              <a:buFont typeface="Arial" panose="020B0604020202020204" pitchFamily="34" charset="0"/>
              <a:buChar char="•"/>
            </a:pPr>
            <a:r>
              <a:rPr lang="en-US" sz="1600" dirty="0"/>
              <a:t>COOP should be tested. And regularly updated</a:t>
            </a:r>
          </a:p>
        </p:txBody>
      </p:sp>
    </p:spTree>
    <p:extLst>
      <p:ext uri="{BB962C8B-B14F-4D97-AF65-F5344CB8AC3E}">
        <p14:creationId xmlns:p14="http://schemas.microsoft.com/office/powerpoint/2010/main" val="1401405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27</a:t>
            </a:fld>
            <a:endParaRPr lang="en-US"/>
          </a:p>
        </p:txBody>
      </p:sp>
      <p:sp>
        <p:nvSpPr>
          <p:cNvPr id="3" name="Rectangle 2">
            <a:extLst>
              <a:ext uri="{FF2B5EF4-FFF2-40B4-BE49-F238E27FC236}">
                <a16:creationId xmlns:a16="http://schemas.microsoft.com/office/drawing/2014/main" id="{978A1C51-67FA-4C51-88FF-A1360D2FCE5C}"/>
              </a:ext>
            </a:extLst>
          </p:cNvPr>
          <p:cNvSpPr/>
          <p:nvPr/>
        </p:nvSpPr>
        <p:spPr>
          <a:xfrm>
            <a:off x="533400" y="914400"/>
            <a:ext cx="8153400" cy="3139321"/>
          </a:xfrm>
          <a:prstGeom prst="rect">
            <a:avLst/>
          </a:prstGeom>
        </p:spPr>
        <p:txBody>
          <a:bodyPr wrap="square">
            <a:spAutoFit/>
          </a:bodyPr>
          <a:lstStyle/>
          <a:p>
            <a:pPr algn="just"/>
            <a:r>
              <a:rPr lang="en-US" b="1" dirty="0"/>
              <a:t>To provide strategic control for organizations, effective contingency planning involves a seven-step process: </a:t>
            </a:r>
          </a:p>
          <a:p>
            <a:pPr algn="just"/>
            <a:endParaRPr lang="en-US" dirty="0"/>
          </a:p>
          <a:p>
            <a:pPr marL="342900" indent="-342900" algn="just">
              <a:buAutoNum type="arabicPeriod"/>
            </a:pPr>
            <a:r>
              <a:rPr lang="en-US" dirty="0"/>
              <a:t>Identify both favorable and unfavorable events that could possibly derail the strategy or strategies. </a:t>
            </a:r>
          </a:p>
          <a:p>
            <a:pPr marL="342900" indent="-342900" algn="just">
              <a:buAutoNum type="arabicPeriod"/>
            </a:pPr>
            <a:r>
              <a:rPr lang="en-US" dirty="0"/>
              <a:t>Specify trigger points. </a:t>
            </a:r>
          </a:p>
          <a:p>
            <a:pPr marL="342900" indent="-342900" algn="just">
              <a:buAutoNum type="arabicPeriod"/>
            </a:pPr>
            <a:r>
              <a:rPr lang="en-US" dirty="0"/>
              <a:t>Assess the impact of each contingent event </a:t>
            </a:r>
          </a:p>
          <a:p>
            <a:pPr marL="342900" indent="-342900" algn="just">
              <a:buAutoNum type="arabicPeriod"/>
            </a:pPr>
            <a:r>
              <a:rPr lang="en-US" dirty="0"/>
              <a:t>Develop contingency plans. </a:t>
            </a:r>
          </a:p>
          <a:p>
            <a:pPr marL="342900" indent="-342900" algn="just">
              <a:buAutoNum type="arabicPeriod"/>
            </a:pPr>
            <a:r>
              <a:rPr lang="en-US" dirty="0"/>
              <a:t>Assess the counter-impact of each contingency plan. </a:t>
            </a:r>
          </a:p>
          <a:p>
            <a:pPr marL="342900" indent="-342900" algn="just">
              <a:buAutoNum type="arabicPeriod"/>
            </a:pPr>
            <a:r>
              <a:rPr lang="en-US" dirty="0"/>
              <a:t>Determine early warning signals </a:t>
            </a:r>
          </a:p>
          <a:p>
            <a:pPr marL="342900" indent="-342900" algn="just">
              <a:buAutoNum type="arabicPeriod"/>
            </a:pPr>
            <a:r>
              <a:rPr lang="en-US" dirty="0"/>
              <a:t>develop advance action plans to take advantage of the available lead time. </a:t>
            </a:r>
          </a:p>
        </p:txBody>
      </p:sp>
      <p:sp>
        <p:nvSpPr>
          <p:cNvPr id="4" name="Rectangle 3">
            <a:extLst>
              <a:ext uri="{FF2B5EF4-FFF2-40B4-BE49-F238E27FC236}">
                <a16:creationId xmlns:a16="http://schemas.microsoft.com/office/drawing/2014/main" id="{C0763E40-2797-4D78-B48C-7A10C1D674D7}"/>
              </a:ext>
            </a:extLst>
          </p:cNvPr>
          <p:cNvSpPr/>
          <p:nvPr/>
        </p:nvSpPr>
        <p:spPr>
          <a:xfrm>
            <a:off x="3810000" y="228600"/>
            <a:ext cx="5105400" cy="369332"/>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b="1" dirty="0"/>
              <a:t>Strategic Control </a:t>
            </a:r>
          </a:p>
        </p:txBody>
      </p:sp>
    </p:spTree>
    <p:extLst>
      <p:ext uri="{BB962C8B-B14F-4D97-AF65-F5344CB8AC3E}">
        <p14:creationId xmlns:p14="http://schemas.microsoft.com/office/powerpoint/2010/main" val="1141501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C67E0-DDC6-43D7-AA6C-D35B7C92672B}"/>
              </a:ext>
            </a:extLst>
          </p:cNvPr>
          <p:cNvSpPr>
            <a:spLocks noGrp="1"/>
          </p:cNvSpPr>
          <p:nvPr>
            <p:ph type="title"/>
          </p:nvPr>
        </p:nvSpPr>
        <p:spPr>
          <a:xfrm>
            <a:off x="457200" y="0"/>
            <a:ext cx="8229600" cy="685800"/>
          </a:xfrm>
        </p:spPr>
        <p:txBody>
          <a:bodyPr>
            <a:normAutofit/>
          </a:bodyPr>
          <a:lstStyle/>
          <a:p>
            <a:r>
              <a:rPr lang="en-US" sz="2000" b="1" dirty="0"/>
              <a:t>The Dos and Don’ts of Strategic Management</a:t>
            </a:r>
          </a:p>
        </p:txBody>
      </p:sp>
      <p:sp>
        <p:nvSpPr>
          <p:cNvPr id="3" name="Content Placeholder 2">
            <a:extLst>
              <a:ext uri="{FF2B5EF4-FFF2-40B4-BE49-F238E27FC236}">
                <a16:creationId xmlns:a16="http://schemas.microsoft.com/office/drawing/2014/main" id="{B9E7B650-D75E-4D72-8F7F-181AB9CFAC7F}"/>
              </a:ext>
            </a:extLst>
          </p:cNvPr>
          <p:cNvSpPr>
            <a:spLocks noGrp="1"/>
          </p:cNvSpPr>
          <p:nvPr>
            <p:ph sz="half" idx="1"/>
          </p:nvPr>
        </p:nvSpPr>
        <p:spPr>
          <a:xfrm>
            <a:off x="11195" y="1600200"/>
            <a:ext cx="4038600" cy="4756150"/>
          </a:xfrm>
        </p:spPr>
        <p:style>
          <a:lnRef idx="1">
            <a:schemeClr val="dk1"/>
          </a:lnRef>
          <a:fillRef idx="2">
            <a:schemeClr val="dk1"/>
          </a:fillRef>
          <a:effectRef idx="1">
            <a:schemeClr val="dk1"/>
          </a:effectRef>
          <a:fontRef idx="minor">
            <a:schemeClr val="dk1"/>
          </a:fontRef>
        </p:style>
        <p:txBody>
          <a:bodyPr>
            <a:normAutofit fontScale="47500" lnSpcReduction="20000"/>
          </a:bodyPr>
          <a:lstStyle/>
          <a:p>
            <a:pPr algn="just"/>
            <a:endParaRPr lang="en-US" sz="3400" dirty="0"/>
          </a:p>
          <a:p>
            <a:pPr algn="just"/>
            <a:r>
              <a:rPr lang="en-US" sz="3400" dirty="0"/>
              <a:t>The process (strategic thinking) is more important than the product (a plan). </a:t>
            </a:r>
          </a:p>
          <a:p>
            <a:pPr algn="just"/>
            <a:r>
              <a:rPr lang="en-US" sz="3400" dirty="0"/>
              <a:t>Involve everyone possible in the process. </a:t>
            </a:r>
          </a:p>
          <a:p>
            <a:pPr algn="just"/>
            <a:r>
              <a:rPr lang="en-US" sz="3400" dirty="0"/>
              <a:t>Ensure that people within the organization take ownership of the process and its results. </a:t>
            </a:r>
          </a:p>
          <a:p>
            <a:pPr algn="just"/>
            <a:r>
              <a:rPr lang="en-US" sz="3400" dirty="0"/>
              <a:t>Understanding the external environment </a:t>
            </a:r>
          </a:p>
          <a:p>
            <a:pPr algn="just"/>
            <a:r>
              <a:rPr lang="en-US" sz="3400" dirty="0"/>
              <a:t>Expect that strategic management is really hard work </a:t>
            </a:r>
          </a:p>
          <a:p>
            <a:pPr algn="just"/>
            <a:r>
              <a:rPr lang="en-US" sz="3400" dirty="0"/>
              <a:t>Remember that strategic management is about organizational renewal. </a:t>
            </a:r>
          </a:p>
          <a:p>
            <a:pPr algn="just"/>
            <a:r>
              <a:rPr lang="en-US" sz="3400" dirty="0"/>
              <a:t>Expect things to get worse before they get better </a:t>
            </a:r>
          </a:p>
          <a:p>
            <a:pPr algn="just"/>
            <a:r>
              <a:rPr lang="en-US" sz="3400" dirty="0"/>
              <a:t>Remember that you will never get it quite right. </a:t>
            </a:r>
          </a:p>
          <a:p>
            <a:pPr algn="just"/>
            <a:r>
              <a:rPr lang="en-US" sz="3400" dirty="0"/>
              <a:t>Expect the process to be exciting and challenging</a:t>
            </a:r>
            <a:r>
              <a:rPr lang="en-US" dirty="0"/>
              <a:t>.</a:t>
            </a:r>
          </a:p>
        </p:txBody>
      </p:sp>
      <p:sp>
        <p:nvSpPr>
          <p:cNvPr id="4" name="Content Placeholder 3">
            <a:extLst>
              <a:ext uri="{FF2B5EF4-FFF2-40B4-BE49-F238E27FC236}">
                <a16:creationId xmlns:a16="http://schemas.microsoft.com/office/drawing/2014/main" id="{37380E95-542A-4BC8-BFC5-C8BE0789D9FF}"/>
              </a:ext>
            </a:extLst>
          </p:cNvPr>
          <p:cNvSpPr>
            <a:spLocks noGrp="1"/>
          </p:cNvSpPr>
          <p:nvPr>
            <p:ph sz="half" idx="2"/>
          </p:nvPr>
        </p:nvSpPr>
        <p:spPr>
          <a:xfrm>
            <a:off x="4648200" y="1600200"/>
            <a:ext cx="4419600" cy="4756150"/>
          </a:xfrm>
        </p:spPr>
        <p:style>
          <a:lnRef idx="0">
            <a:schemeClr val="accent1"/>
          </a:lnRef>
          <a:fillRef idx="3">
            <a:schemeClr val="accent1"/>
          </a:fillRef>
          <a:effectRef idx="3">
            <a:schemeClr val="accent1"/>
          </a:effectRef>
          <a:fontRef idx="minor">
            <a:schemeClr val="lt1"/>
          </a:fontRef>
        </p:style>
        <p:txBody>
          <a:bodyPr>
            <a:noAutofit/>
          </a:bodyPr>
          <a:lstStyle/>
          <a:p>
            <a:pPr algn="just"/>
            <a:r>
              <a:rPr lang="en-US" sz="1600" dirty="0"/>
              <a:t>Expect strategic management to be the “magic bullet” that will fix everything. </a:t>
            </a:r>
          </a:p>
          <a:p>
            <a:pPr algn="just"/>
            <a:r>
              <a:rPr lang="en-US" sz="1600" dirty="0"/>
              <a:t> Start strategic management without full commitment from top management – </a:t>
            </a:r>
          </a:p>
          <a:p>
            <a:pPr algn="just"/>
            <a:r>
              <a:rPr lang="en-US" sz="1600" dirty="0"/>
              <a:t> Expect perfection. </a:t>
            </a:r>
          </a:p>
          <a:p>
            <a:pPr algn="just"/>
            <a:r>
              <a:rPr lang="en-US" sz="1600" dirty="0"/>
              <a:t>Rely too much on consultants, outsiders</a:t>
            </a:r>
          </a:p>
          <a:p>
            <a:pPr algn="just"/>
            <a:r>
              <a:rPr lang="en-US" sz="1600" dirty="0"/>
              <a:t> Follow the process (map) of strategic management blindly. </a:t>
            </a:r>
          </a:p>
          <a:p>
            <a:pPr algn="just"/>
            <a:r>
              <a:rPr lang="en-US" sz="1600" dirty="0"/>
              <a:t>Expect strategic management to be easy or take only a few months or a year. </a:t>
            </a:r>
          </a:p>
          <a:p>
            <a:pPr algn="just"/>
            <a:r>
              <a:rPr lang="en-US" sz="1600" dirty="0"/>
              <a:t> Expect that everyone will (“get it”) at first. </a:t>
            </a:r>
          </a:p>
          <a:p>
            <a:pPr algn="just"/>
            <a:r>
              <a:rPr lang="en-US" sz="1600" dirty="0"/>
              <a:t>Expect immediate results. </a:t>
            </a:r>
          </a:p>
          <a:p>
            <a:pPr algn="just"/>
            <a:r>
              <a:rPr lang="en-US" sz="1600" dirty="0"/>
              <a:t>Expect the future to be an extension of the past. </a:t>
            </a:r>
          </a:p>
          <a:p>
            <a:pPr algn="just"/>
            <a:r>
              <a:rPr lang="en-US" sz="1600" dirty="0"/>
              <a:t>Expect that your organization will survive without change. Organizations that fail to change, fail. </a:t>
            </a:r>
          </a:p>
        </p:txBody>
      </p:sp>
      <p:sp>
        <p:nvSpPr>
          <p:cNvPr id="5" name="Slide Number Placeholder 4">
            <a:extLst>
              <a:ext uri="{FF2B5EF4-FFF2-40B4-BE49-F238E27FC236}">
                <a16:creationId xmlns:a16="http://schemas.microsoft.com/office/drawing/2014/main" id="{CF1CFEE1-86EB-4107-B748-2076A2C0AC0E}"/>
              </a:ext>
            </a:extLst>
          </p:cNvPr>
          <p:cNvSpPr>
            <a:spLocks noGrp="1"/>
          </p:cNvSpPr>
          <p:nvPr>
            <p:ph type="sldNum" sz="quarter" idx="12"/>
          </p:nvPr>
        </p:nvSpPr>
        <p:spPr/>
        <p:txBody>
          <a:bodyPr/>
          <a:lstStyle/>
          <a:p>
            <a:fld id="{04B747EB-5D84-4934-B0DB-F12DFCF6C9C9}" type="slidenum">
              <a:rPr lang="en-US" smtClean="0"/>
              <a:t>28</a:t>
            </a:fld>
            <a:endParaRPr lang="en-US"/>
          </a:p>
        </p:txBody>
      </p:sp>
      <p:sp>
        <p:nvSpPr>
          <p:cNvPr id="6" name="Rectangle 5">
            <a:extLst>
              <a:ext uri="{FF2B5EF4-FFF2-40B4-BE49-F238E27FC236}">
                <a16:creationId xmlns:a16="http://schemas.microsoft.com/office/drawing/2014/main" id="{A2548B60-9E7D-416F-BD89-CAC20FB2B1C0}"/>
              </a:ext>
            </a:extLst>
          </p:cNvPr>
          <p:cNvSpPr/>
          <p:nvPr/>
        </p:nvSpPr>
        <p:spPr>
          <a:xfrm>
            <a:off x="1676400" y="943779"/>
            <a:ext cx="543739" cy="461665"/>
          </a:xfrm>
          <a:prstGeom prst="rect">
            <a:avLst/>
          </a:prstGeom>
        </p:spPr>
        <p:txBody>
          <a:bodyPr wrap="none">
            <a:spAutoFit/>
          </a:bodyPr>
          <a:lstStyle/>
          <a:p>
            <a:r>
              <a:rPr lang="en-US" sz="2400" b="1" dirty="0"/>
              <a:t>Do</a:t>
            </a:r>
          </a:p>
        </p:txBody>
      </p:sp>
      <p:sp>
        <p:nvSpPr>
          <p:cNvPr id="7" name="Rectangle 6">
            <a:extLst>
              <a:ext uri="{FF2B5EF4-FFF2-40B4-BE49-F238E27FC236}">
                <a16:creationId xmlns:a16="http://schemas.microsoft.com/office/drawing/2014/main" id="{BEAF03B7-B01F-45C2-B812-61E137A8282D}"/>
              </a:ext>
            </a:extLst>
          </p:cNvPr>
          <p:cNvSpPr/>
          <p:nvPr/>
        </p:nvSpPr>
        <p:spPr>
          <a:xfrm>
            <a:off x="6261779" y="908676"/>
            <a:ext cx="833883" cy="400110"/>
          </a:xfrm>
          <a:prstGeom prst="rect">
            <a:avLst/>
          </a:prstGeom>
        </p:spPr>
        <p:txBody>
          <a:bodyPr wrap="none">
            <a:spAutoFit/>
          </a:bodyPr>
          <a:lstStyle/>
          <a:p>
            <a:r>
              <a:rPr lang="en-US" sz="2000" b="1" dirty="0"/>
              <a:t>Don’t </a:t>
            </a:r>
          </a:p>
        </p:txBody>
      </p:sp>
    </p:spTree>
    <p:extLst>
      <p:ext uri="{BB962C8B-B14F-4D97-AF65-F5344CB8AC3E}">
        <p14:creationId xmlns:p14="http://schemas.microsoft.com/office/powerpoint/2010/main" val="1719367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29</a:t>
            </a:fld>
            <a:endParaRPr lang="en-US"/>
          </a:p>
        </p:txBody>
      </p:sp>
      <p:sp>
        <p:nvSpPr>
          <p:cNvPr id="3" name="Rectangle 2">
            <a:extLst>
              <a:ext uri="{FF2B5EF4-FFF2-40B4-BE49-F238E27FC236}">
                <a16:creationId xmlns:a16="http://schemas.microsoft.com/office/drawing/2014/main" id="{AAAA34CB-D7A9-4D24-A9FA-BF601FD8840F}"/>
              </a:ext>
            </a:extLst>
          </p:cNvPr>
          <p:cNvSpPr/>
          <p:nvPr/>
        </p:nvSpPr>
        <p:spPr>
          <a:xfrm>
            <a:off x="1219200" y="1536175"/>
            <a:ext cx="6934200" cy="1754326"/>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r>
              <a:rPr lang="en-US" dirty="0"/>
              <a:t>New leadership developed a strategy around four major areas: </a:t>
            </a:r>
            <a:endParaRPr lang="tr-TR" dirty="0"/>
          </a:p>
          <a:p>
            <a:endParaRPr lang="tr-TR" dirty="0"/>
          </a:p>
          <a:p>
            <a:pPr marL="342900" indent="-342900">
              <a:buAutoNum type="arabicPeriod"/>
            </a:pPr>
            <a:r>
              <a:rPr lang="en-US" dirty="0"/>
              <a:t>Growth. Volume and market share. </a:t>
            </a:r>
            <a:endParaRPr lang="tr-TR" dirty="0"/>
          </a:p>
          <a:p>
            <a:pPr marL="342900" indent="-342900">
              <a:buAutoNum type="arabicPeriod"/>
            </a:pPr>
            <a:r>
              <a:rPr lang="en-US" dirty="0"/>
              <a:t>Rebalance. Academic and clinical </a:t>
            </a:r>
            <a:r>
              <a:rPr lang="en-US" dirty="0" err="1"/>
              <a:t>staf</a:t>
            </a:r>
            <a:r>
              <a:rPr lang="tr-TR" dirty="0"/>
              <a:t>f</a:t>
            </a:r>
            <a:r>
              <a:rPr lang="en-US" dirty="0"/>
              <a:t>. </a:t>
            </a:r>
            <a:endParaRPr lang="tr-TR" dirty="0"/>
          </a:p>
          <a:p>
            <a:pPr marL="342900" indent="-342900">
              <a:buAutoNum type="arabicPeriod"/>
            </a:pPr>
            <a:r>
              <a:rPr lang="en-US" dirty="0"/>
              <a:t>Infrastructure. Information systems, state-of-the-art technology. </a:t>
            </a:r>
            <a:endParaRPr lang="tr-TR" dirty="0"/>
          </a:p>
          <a:p>
            <a:pPr marL="342900" indent="-342900">
              <a:buAutoNum type="arabicPeriod"/>
            </a:pPr>
            <a:r>
              <a:rPr lang="en-US" dirty="0"/>
              <a:t>Performance. Setting targets and achieving them</a:t>
            </a:r>
          </a:p>
        </p:txBody>
      </p:sp>
      <p:sp>
        <p:nvSpPr>
          <p:cNvPr id="4" name="Rectangle 4">
            <a:extLst>
              <a:ext uri="{FF2B5EF4-FFF2-40B4-BE49-F238E27FC236}">
                <a16:creationId xmlns:a16="http://schemas.microsoft.com/office/drawing/2014/main" id="{5F761AAA-8133-4E48-BDB1-32F541170CA5}"/>
              </a:ext>
            </a:extLst>
          </p:cNvPr>
          <p:cNvSpPr/>
          <p:nvPr/>
        </p:nvSpPr>
        <p:spPr>
          <a:xfrm>
            <a:off x="0" y="4795897"/>
            <a:ext cx="6248400" cy="2062103"/>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sz="1600" dirty="0"/>
              <a:t>As health care leaders manage momentum and change their organizations, they chart new courses into the future. In effect, they create new beginnings, new chances for success, new challenges for employees, and new hopes for patients. Therefore, it is imperative that health care managers understand the changes taking place in their environment; they should not simply be responsive to them, but strive to create the future. Health care leaders must see into the future and create new visions for success.</a:t>
            </a:r>
          </a:p>
        </p:txBody>
      </p:sp>
    </p:spTree>
    <p:extLst>
      <p:ext uri="{BB962C8B-B14F-4D97-AF65-F5344CB8AC3E}">
        <p14:creationId xmlns:p14="http://schemas.microsoft.com/office/powerpoint/2010/main" val="211485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3</a:t>
            </a:fld>
            <a:endParaRPr lang="en-US"/>
          </a:p>
        </p:txBody>
      </p:sp>
      <p:sp>
        <p:nvSpPr>
          <p:cNvPr id="3" name="مستطيل 2"/>
          <p:cNvSpPr/>
          <p:nvPr/>
        </p:nvSpPr>
        <p:spPr>
          <a:xfrm>
            <a:off x="3657600" y="228600"/>
            <a:ext cx="2268313" cy="369332"/>
          </a:xfrm>
          <a:prstGeom prst="rect">
            <a:avLst/>
          </a:prstGeom>
        </p:spPr>
        <p:txBody>
          <a:bodyPr wrap="none">
            <a:spAutoFit/>
          </a:bodyPr>
          <a:lstStyle/>
          <a:p>
            <a:r>
              <a:rPr lang="en-US" b="1" dirty="0"/>
              <a:t>Introductory Incident </a:t>
            </a:r>
          </a:p>
        </p:txBody>
      </p:sp>
      <p:graphicFrame>
        <p:nvGraphicFramePr>
          <p:cNvPr id="5" name="Diagram 4">
            <a:extLst>
              <a:ext uri="{FF2B5EF4-FFF2-40B4-BE49-F238E27FC236}">
                <a16:creationId xmlns:a16="http://schemas.microsoft.com/office/drawing/2014/main" id="{42C79B3C-30C0-4ACE-B900-CA4C020930F9}"/>
              </a:ext>
            </a:extLst>
          </p:cNvPr>
          <p:cNvGraphicFramePr/>
          <p:nvPr>
            <p:extLst>
              <p:ext uri="{D42A27DB-BD31-4B8C-83A1-F6EECF244321}">
                <p14:modId xmlns:p14="http://schemas.microsoft.com/office/powerpoint/2010/main" val="662577629"/>
              </p:ext>
            </p:extLst>
          </p:nvPr>
        </p:nvGraphicFramePr>
        <p:xfrm>
          <a:off x="505691" y="838200"/>
          <a:ext cx="83058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2001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4</a:t>
            </a:fld>
            <a:endParaRPr lang="en-US"/>
          </a:p>
        </p:txBody>
      </p:sp>
      <p:graphicFrame>
        <p:nvGraphicFramePr>
          <p:cNvPr id="4" name="Diagram 3">
            <a:extLst>
              <a:ext uri="{FF2B5EF4-FFF2-40B4-BE49-F238E27FC236}">
                <a16:creationId xmlns:a16="http://schemas.microsoft.com/office/drawing/2014/main" id="{63AE3F90-199B-4103-A40A-0C711BC6DA59}"/>
              </a:ext>
            </a:extLst>
          </p:cNvPr>
          <p:cNvGraphicFramePr/>
          <p:nvPr>
            <p:extLst>
              <p:ext uri="{D42A27DB-BD31-4B8C-83A1-F6EECF244321}">
                <p14:modId xmlns:p14="http://schemas.microsoft.com/office/powerpoint/2010/main" val="2160571433"/>
              </p:ext>
            </p:extLst>
          </p:nvPr>
        </p:nvGraphicFramePr>
        <p:xfrm>
          <a:off x="342900" y="533400"/>
          <a:ext cx="8458200" cy="5355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9315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5</a:t>
            </a:fld>
            <a:endParaRPr lang="en-US"/>
          </a:p>
        </p:txBody>
      </p:sp>
      <p:graphicFrame>
        <p:nvGraphicFramePr>
          <p:cNvPr id="5" name="رسم تخطيطي 4"/>
          <p:cNvGraphicFramePr/>
          <p:nvPr>
            <p:extLst>
              <p:ext uri="{D42A27DB-BD31-4B8C-83A1-F6EECF244321}">
                <p14:modId xmlns:p14="http://schemas.microsoft.com/office/powerpoint/2010/main" val="3919713863"/>
              </p:ext>
            </p:extLst>
          </p:nvPr>
        </p:nvGraphicFramePr>
        <p:xfrm>
          <a:off x="381000" y="9144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مستطيل 3"/>
          <p:cNvSpPr/>
          <p:nvPr/>
        </p:nvSpPr>
        <p:spPr>
          <a:xfrm>
            <a:off x="1295400" y="331260"/>
            <a:ext cx="6096000" cy="369332"/>
          </a:xfrm>
          <a:prstGeom prst="rect">
            <a:avLst/>
          </a:prstGeom>
        </p:spPr>
        <p:txBody>
          <a:bodyPr wrap="square">
            <a:spAutoFit/>
          </a:bodyPr>
          <a:lstStyle/>
          <a:p>
            <a:pPr algn="ctr"/>
            <a:r>
              <a:rPr lang="en-US" b="1" dirty="0"/>
              <a:t>Kelowna General Hospital in Kelowna, British Colombia </a:t>
            </a:r>
          </a:p>
        </p:txBody>
      </p:sp>
    </p:spTree>
    <p:extLst>
      <p:ext uri="{BB962C8B-B14F-4D97-AF65-F5344CB8AC3E}">
        <p14:creationId xmlns:p14="http://schemas.microsoft.com/office/powerpoint/2010/main" val="3076191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ÙØªÙØ¬Ø© Ø¨Ø­Ø« Ø§ÙØµÙØ± Ø¹Ù âªaction plan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 y="5105400"/>
            <a:ext cx="8096250" cy="1447800"/>
          </a:xfrm>
          <a:prstGeom prst="rect">
            <a:avLst/>
          </a:prstGeom>
          <a:noFill/>
          <a:extLst>
            <a:ext uri="{909E8E84-426E-40DD-AFC4-6F175D3DCCD1}">
              <a14:hiddenFill xmlns:a14="http://schemas.microsoft.com/office/drawing/2010/main">
                <a:solidFill>
                  <a:srgbClr val="FFFFFF"/>
                </a:solidFill>
              </a14:hiddenFill>
            </a:ext>
          </a:extLst>
        </p:spPr>
      </p:pic>
      <p:sp>
        <p:nvSpPr>
          <p:cNvPr id="2" name="عنصر نائب لرقم الشريحة 1"/>
          <p:cNvSpPr>
            <a:spLocks noGrp="1"/>
          </p:cNvSpPr>
          <p:nvPr>
            <p:ph type="sldNum" sz="quarter" idx="12"/>
          </p:nvPr>
        </p:nvSpPr>
        <p:spPr/>
        <p:txBody>
          <a:bodyPr/>
          <a:lstStyle/>
          <a:p>
            <a:fld id="{04B747EB-5D84-4934-B0DB-F12DFCF6C9C9}" type="slidenum">
              <a:rPr lang="en-US" smtClean="0"/>
              <a:t>6</a:t>
            </a:fld>
            <a:endParaRPr lang="en-US"/>
          </a:p>
        </p:txBody>
      </p:sp>
      <p:sp>
        <p:nvSpPr>
          <p:cNvPr id="3" name="مستطيل 2"/>
          <p:cNvSpPr/>
          <p:nvPr/>
        </p:nvSpPr>
        <p:spPr>
          <a:xfrm>
            <a:off x="609600" y="612845"/>
            <a:ext cx="8077200" cy="646331"/>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pPr algn="just"/>
            <a:r>
              <a:rPr lang="en-US" dirty="0"/>
              <a:t>Strategy is crafted, step by step, as managers at all levels commit resources to policies, programs, people, and facilities. </a:t>
            </a:r>
          </a:p>
        </p:txBody>
      </p:sp>
      <p:sp>
        <p:nvSpPr>
          <p:cNvPr id="6" name="مستطيل 5"/>
          <p:cNvSpPr/>
          <p:nvPr/>
        </p:nvSpPr>
        <p:spPr>
          <a:xfrm>
            <a:off x="3962400" y="76200"/>
            <a:ext cx="1120884" cy="400110"/>
          </a:xfrm>
          <a:prstGeom prst="rect">
            <a:avLst/>
          </a:prstGeom>
        </p:spPr>
        <p:txBody>
          <a:bodyPr wrap="none">
            <a:spAutoFit/>
          </a:bodyPr>
          <a:lstStyle/>
          <a:p>
            <a:r>
              <a:rPr lang="en-US" sz="2000" b="1" dirty="0"/>
              <a:t>Strategy </a:t>
            </a:r>
          </a:p>
        </p:txBody>
      </p:sp>
      <p:grpSp>
        <p:nvGrpSpPr>
          <p:cNvPr id="11" name="مجموعة 10"/>
          <p:cNvGrpSpPr/>
          <p:nvPr/>
        </p:nvGrpSpPr>
        <p:grpSpPr>
          <a:xfrm>
            <a:off x="609600" y="3323272"/>
            <a:ext cx="8077200" cy="1477328"/>
            <a:chOff x="609600" y="2209800"/>
            <a:chExt cx="8077200" cy="1477328"/>
          </a:xfrm>
        </p:grpSpPr>
        <p:sp>
          <p:nvSpPr>
            <p:cNvPr id="4" name="مستطيل 3"/>
            <p:cNvSpPr/>
            <p:nvPr/>
          </p:nvSpPr>
          <p:spPr>
            <a:xfrm>
              <a:off x="609600" y="2209800"/>
              <a:ext cx="8077200" cy="1477328"/>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dirty="0"/>
                <a:t>An effective  action plan , consists of objectives that specify how the unit (division, hospital, pharmacy) is going to contribute to the strategy, what actions will be required to achieve the objectives and within what time period, who is responsible for the actions, the resources required to achieve the objectives, and how results will be measured                </a:t>
              </a:r>
              <a:r>
                <a:rPr lang="en-US" b="1" dirty="0"/>
                <a:t>keeps the strategic plan straightforward and comprehendible</a:t>
              </a:r>
              <a:r>
                <a:rPr lang="en-US" dirty="0"/>
                <a:t>.</a:t>
              </a:r>
            </a:p>
          </p:txBody>
        </p:sp>
        <p:cxnSp>
          <p:nvCxnSpPr>
            <p:cNvPr id="8" name="رابط كسهم مستقيم 7"/>
            <p:cNvCxnSpPr/>
            <p:nvPr/>
          </p:nvCxnSpPr>
          <p:spPr>
            <a:xfrm>
              <a:off x="2028825" y="3505200"/>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
        <p:nvSpPr>
          <p:cNvPr id="10" name="مستطيل 9"/>
          <p:cNvSpPr/>
          <p:nvPr/>
        </p:nvSpPr>
        <p:spPr>
          <a:xfrm>
            <a:off x="590550" y="1447800"/>
            <a:ext cx="8096250" cy="1754326"/>
          </a:xfrm>
          <a:prstGeom prst="rect">
            <a:avLst/>
          </a:prstGeom>
          <a:solidFill>
            <a:schemeClr val="accent6">
              <a:lumMod val="20000"/>
              <a:lumOff val="80000"/>
            </a:schemeClr>
          </a:solidFill>
        </p:spPr>
        <p:txBody>
          <a:bodyPr wrap="square">
            <a:spAutoFit/>
          </a:bodyPr>
          <a:lstStyle/>
          <a:p>
            <a:pPr marL="285750" indent="-285750" algn="just">
              <a:buFont typeface="Arial" pitchFamily="34" charset="0"/>
              <a:buChar char="•"/>
            </a:pPr>
            <a:r>
              <a:rPr lang="en-US" dirty="0"/>
              <a:t>Strategic management model provides a step-by-step strategic thinking map to illustrate that strategic planning links situational analysis through strategy formulation and planning the implementation. </a:t>
            </a:r>
          </a:p>
          <a:p>
            <a:pPr marL="285750" indent="-285750" algn="just">
              <a:buFont typeface="Arial" pitchFamily="34" charset="0"/>
              <a:buChar char="•"/>
            </a:pPr>
            <a:endParaRPr lang="en-US" dirty="0"/>
          </a:p>
          <a:p>
            <a:pPr marL="285750" indent="-285750" algn="just">
              <a:buFont typeface="Arial" pitchFamily="34" charset="0"/>
              <a:buChar char="•"/>
            </a:pPr>
            <a:r>
              <a:rPr lang="en-US" dirty="0"/>
              <a:t>Action plans provide unit managers with a more detailed blueprint that links unit planning activities to the strategy. </a:t>
            </a:r>
          </a:p>
        </p:txBody>
      </p:sp>
    </p:spTree>
    <p:extLst>
      <p:ext uri="{BB962C8B-B14F-4D97-AF65-F5344CB8AC3E}">
        <p14:creationId xmlns:p14="http://schemas.microsoft.com/office/powerpoint/2010/main" val="3214820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7</a:t>
            </a:fld>
            <a:endParaRPr lang="en-US"/>
          </a:p>
        </p:txBody>
      </p:sp>
      <p:sp>
        <p:nvSpPr>
          <p:cNvPr id="3" name="مستطيل 2"/>
          <p:cNvSpPr/>
          <p:nvPr/>
        </p:nvSpPr>
        <p:spPr>
          <a:xfrm>
            <a:off x="304800" y="392668"/>
            <a:ext cx="8229600" cy="646331"/>
          </a:xfrm>
          <a:prstGeom prst="rect">
            <a:avLst/>
          </a:prstGeom>
        </p:spPr>
        <p:txBody>
          <a:bodyPr wrap="square">
            <a:spAutoFit/>
          </a:bodyPr>
          <a:lstStyle/>
          <a:p>
            <a:pPr algn="ctr"/>
            <a:r>
              <a:rPr lang="en-US" b="1" dirty="0"/>
              <a:t>Action Planning in Action –Example obtain accreditation by the Public Health Accreditation Board (PHAB) by the end of fiscal year 2014</a:t>
            </a:r>
          </a:p>
        </p:txBody>
      </p:sp>
      <p:sp>
        <p:nvSpPr>
          <p:cNvPr id="4" name="مستطيل 3"/>
          <p:cNvSpPr/>
          <p:nvPr/>
        </p:nvSpPr>
        <p:spPr>
          <a:xfrm>
            <a:off x="457200" y="1066800"/>
            <a:ext cx="8229600" cy="452431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dirty="0"/>
              <a:t> </a:t>
            </a:r>
          </a:p>
          <a:p>
            <a:pPr algn="just"/>
            <a:r>
              <a:rPr lang="en-US" b="1" dirty="0"/>
              <a:t>Situation analysis allows the organization to understand;</a:t>
            </a:r>
          </a:p>
          <a:p>
            <a:pPr marL="285750" indent="-285750" algn="just">
              <a:buFont typeface="Arial" pitchFamily="34" charset="0"/>
              <a:buChar char="•"/>
            </a:pPr>
            <a:r>
              <a:rPr lang="en-US" dirty="0"/>
              <a:t>external environment, </a:t>
            </a:r>
          </a:p>
          <a:p>
            <a:pPr marL="285750" indent="-285750" algn="just">
              <a:buFont typeface="Arial" pitchFamily="34" charset="0"/>
              <a:buChar char="•"/>
            </a:pPr>
            <a:r>
              <a:rPr lang="en-US" dirty="0"/>
              <a:t>recognize internal strengths and weaknesses and </a:t>
            </a:r>
          </a:p>
          <a:p>
            <a:pPr marL="285750" indent="-285750" algn="just">
              <a:buFont typeface="Arial" pitchFamily="34" charset="0"/>
              <a:buChar char="•"/>
            </a:pPr>
            <a:r>
              <a:rPr lang="en-US" dirty="0"/>
              <a:t>clarify directional strategies – data gathering and analysis and is directed toward the development of strategic goals and priorities, mission, vision, and values. </a:t>
            </a:r>
          </a:p>
          <a:p>
            <a:pPr algn="just"/>
            <a:endParaRPr lang="en-US" dirty="0"/>
          </a:p>
          <a:p>
            <a:pPr algn="ctr"/>
            <a:r>
              <a:rPr lang="en-US" b="1" dirty="0">
                <a:solidFill>
                  <a:srgbClr val="FFC000"/>
                </a:solidFill>
              </a:rPr>
              <a:t>Creating real organizational momentum is the role of action planning. </a:t>
            </a:r>
          </a:p>
          <a:p>
            <a:pPr algn="just"/>
            <a:endParaRPr lang="en-US" dirty="0"/>
          </a:p>
          <a:p>
            <a:pPr algn="just"/>
            <a:r>
              <a:rPr lang="en-US" b="1" dirty="0"/>
              <a:t>Four strategic priorities were developed:  </a:t>
            </a:r>
          </a:p>
          <a:p>
            <a:pPr algn="just"/>
            <a:endParaRPr lang="en-US" b="1" dirty="0"/>
          </a:p>
          <a:p>
            <a:pPr algn="just"/>
            <a:r>
              <a:rPr lang="en-US" dirty="0"/>
              <a:t> ●  Protect and improve the quality of life for the citizens of the local community.   </a:t>
            </a:r>
          </a:p>
          <a:p>
            <a:pPr algn="just"/>
            <a:r>
              <a:rPr lang="en-US" dirty="0"/>
              <a:t> ● Ensure and improve organizational excellence.   </a:t>
            </a:r>
          </a:p>
          <a:p>
            <a:pPr algn="just"/>
            <a:r>
              <a:rPr lang="en-US" dirty="0"/>
              <a:t> ● Ensure community preparedness for natural and manmade emergencies.   </a:t>
            </a:r>
          </a:p>
          <a:p>
            <a:pPr algn="just"/>
            <a:r>
              <a:rPr lang="en-US" dirty="0"/>
              <a:t> ● Maintain financial stability.    </a:t>
            </a:r>
          </a:p>
          <a:p>
            <a:pPr algn="just"/>
            <a:r>
              <a:rPr lang="en-US" dirty="0"/>
              <a:t> </a:t>
            </a:r>
          </a:p>
        </p:txBody>
      </p:sp>
    </p:spTree>
    <p:extLst>
      <p:ext uri="{BB962C8B-B14F-4D97-AF65-F5344CB8AC3E}">
        <p14:creationId xmlns:p14="http://schemas.microsoft.com/office/powerpoint/2010/main" val="3443597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8</a:t>
            </a:fld>
            <a:endParaRPr lang="en-US"/>
          </a:p>
        </p:txBody>
      </p:sp>
      <p:sp>
        <p:nvSpPr>
          <p:cNvPr id="3" name="مستطيل 2"/>
          <p:cNvSpPr/>
          <p:nvPr/>
        </p:nvSpPr>
        <p:spPr>
          <a:xfrm>
            <a:off x="595679" y="952693"/>
            <a:ext cx="815340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dirty="0"/>
              <a:t> Objective 1: “To obtain accreditation by the Public Health Accreditation Board (PHAB) by the end of fiscal year 2014.” </a:t>
            </a:r>
          </a:p>
        </p:txBody>
      </p:sp>
      <p:sp>
        <p:nvSpPr>
          <p:cNvPr id="4" name="مستطيل 3"/>
          <p:cNvSpPr/>
          <p:nvPr/>
        </p:nvSpPr>
        <p:spPr>
          <a:xfrm>
            <a:off x="685800" y="1981200"/>
            <a:ext cx="8001000" cy="258532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dirty="0"/>
              <a:t> </a:t>
            </a:r>
            <a:r>
              <a:rPr lang="en-US" b="1" dirty="0"/>
              <a:t>Participants determined that four primary activities had to be accomplished during the forthcoming year if the department was to have a chance at accreditation. These activities were: </a:t>
            </a:r>
          </a:p>
          <a:p>
            <a:pPr algn="just"/>
            <a:r>
              <a:rPr lang="en-US" dirty="0"/>
              <a:t> ● Completion of the self-study protocol and meeting the accreditation standards.   </a:t>
            </a:r>
          </a:p>
          <a:p>
            <a:pPr algn="just"/>
            <a:r>
              <a:rPr lang="en-US" dirty="0"/>
              <a:t>● Completion of a community health assessment.</a:t>
            </a:r>
          </a:p>
          <a:p>
            <a:pPr algn="just"/>
            <a:r>
              <a:rPr lang="en-US" dirty="0"/>
              <a:t>● Development of a community health improvement .</a:t>
            </a:r>
          </a:p>
          <a:p>
            <a:pPr algn="just"/>
            <a:r>
              <a:rPr lang="en-US" dirty="0"/>
              <a:t>● Integration of the accreditation document, the community health improvement plan, and a quality improvement plan aimed specifically at the internal operations of the department.    </a:t>
            </a:r>
          </a:p>
        </p:txBody>
      </p:sp>
      <p:sp>
        <p:nvSpPr>
          <p:cNvPr id="5" name="مربع نص 4"/>
          <p:cNvSpPr txBox="1"/>
          <p:nvPr/>
        </p:nvSpPr>
        <p:spPr>
          <a:xfrm>
            <a:off x="381000" y="298938"/>
            <a:ext cx="28956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b="1" dirty="0"/>
              <a:t>Action Planning in Action </a:t>
            </a:r>
          </a:p>
        </p:txBody>
      </p:sp>
      <p:sp>
        <p:nvSpPr>
          <p:cNvPr id="6" name="مستطيل 5"/>
          <p:cNvSpPr/>
          <p:nvPr/>
        </p:nvSpPr>
        <p:spPr>
          <a:xfrm>
            <a:off x="706314" y="4876800"/>
            <a:ext cx="7980485" cy="92333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dirty="0"/>
              <a:t> Participants were divided into four groups and assigned the task of developing a series of objectives under each priority as well as a list of activities required for the accomplishment of each objective</a:t>
            </a:r>
          </a:p>
        </p:txBody>
      </p:sp>
    </p:spTree>
    <p:extLst>
      <p:ext uri="{BB962C8B-B14F-4D97-AF65-F5344CB8AC3E}">
        <p14:creationId xmlns:p14="http://schemas.microsoft.com/office/powerpoint/2010/main" val="2037243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04B747EB-5D84-4934-B0DB-F12DFCF6C9C9}" type="slidenum">
              <a:rPr lang="en-US" smtClean="0"/>
              <a:t>9</a:t>
            </a:fld>
            <a:endParaRPr lang="en-US"/>
          </a:p>
        </p:txBody>
      </p:sp>
      <p:sp>
        <p:nvSpPr>
          <p:cNvPr id="4" name="مستطيل 3"/>
          <p:cNvSpPr/>
          <p:nvPr/>
        </p:nvSpPr>
        <p:spPr>
          <a:xfrm>
            <a:off x="457200" y="905470"/>
            <a:ext cx="82296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1600" dirty="0"/>
              <a:t>the conclusion of the strategic planning retreat, the health officer assigned the responsibility for ensuring the implementation of the overall strategic plan as well as the accreditation documentation to the assistant health officer. </a:t>
            </a:r>
          </a:p>
        </p:txBody>
      </p:sp>
      <p:sp>
        <p:nvSpPr>
          <p:cNvPr id="7" name="مربع نص 6"/>
          <p:cNvSpPr txBox="1"/>
          <p:nvPr/>
        </p:nvSpPr>
        <p:spPr>
          <a:xfrm>
            <a:off x="381000" y="298938"/>
            <a:ext cx="289560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b="1" dirty="0"/>
              <a:t>Action Planning in Action </a:t>
            </a:r>
          </a:p>
        </p:txBody>
      </p:sp>
      <p:sp>
        <p:nvSpPr>
          <p:cNvPr id="8" name="مستطيل 7"/>
          <p:cNvSpPr/>
          <p:nvPr/>
        </p:nvSpPr>
        <p:spPr>
          <a:xfrm>
            <a:off x="2587137" y="2053709"/>
            <a:ext cx="4154535" cy="369332"/>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US" b="1" dirty="0"/>
              <a:t>Action Plan Development Responsibilities</a:t>
            </a:r>
          </a:p>
        </p:txBody>
      </p:sp>
      <p:sp>
        <p:nvSpPr>
          <p:cNvPr id="9" name="مستطيل 8"/>
          <p:cNvSpPr/>
          <p:nvPr/>
        </p:nvSpPr>
        <p:spPr>
          <a:xfrm>
            <a:off x="304800" y="2819400"/>
            <a:ext cx="8534400" cy="34163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lgn="just">
              <a:lnSpc>
                <a:spcPct val="150000"/>
              </a:lnSpc>
              <a:buFont typeface="Arial" pitchFamily="34" charset="0"/>
              <a:buChar char="•"/>
            </a:pPr>
            <a:r>
              <a:rPr lang="en-US" sz="1600" dirty="0"/>
              <a:t>Not everyone can realistically be involved in the strategic planning process. </a:t>
            </a:r>
          </a:p>
          <a:p>
            <a:pPr marL="285750" indent="-285750" algn="just">
              <a:lnSpc>
                <a:spcPct val="150000"/>
              </a:lnSpc>
              <a:buFont typeface="Arial" pitchFamily="34" charset="0"/>
              <a:buChar char="•"/>
            </a:pPr>
            <a:r>
              <a:rPr lang="en-US" sz="1600" dirty="0"/>
              <a:t>A few key players – senior staff, top management, or a leadership team – are needed to provide balanced and informed points of view. “broad strokes” </a:t>
            </a:r>
          </a:p>
          <a:p>
            <a:pPr marL="285750" indent="-285750" algn="just">
              <a:lnSpc>
                <a:spcPct val="150000"/>
              </a:lnSpc>
              <a:buFont typeface="Arial" pitchFamily="34" charset="0"/>
              <a:buChar char="•"/>
            </a:pPr>
            <a:r>
              <a:rPr lang="en-US" sz="1600" b="1" dirty="0"/>
              <a:t>The team should shape the organization through: </a:t>
            </a:r>
          </a:p>
          <a:p>
            <a:pPr marL="285750" indent="-285750" algn="just">
              <a:lnSpc>
                <a:spcPct val="150000"/>
              </a:lnSpc>
              <a:buFont typeface="Arial" pitchFamily="34" charset="0"/>
              <a:buChar char="•"/>
            </a:pPr>
            <a:r>
              <a:rPr lang="en-US" sz="1600" dirty="0"/>
              <a:t>-a review or revision of the organization ’s mission, vision, values, and goals; </a:t>
            </a:r>
          </a:p>
          <a:p>
            <a:pPr marL="285750" indent="-285750" algn="just">
              <a:lnSpc>
                <a:spcPct val="150000"/>
              </a:lnSpc>
              <a:buFont typeface="Arial" pitchFamily="34" charset="0"/>
              <a:buChar char="•"/>
            </a:pPr>
            <a:r>
              <a:rPr lang="en-US" sz="1600" dirty="0"/>
              <a:t>-development of strategy through service delivery and support strategies; and </a:t>
            </a:r>
          </a:p>
          <a:p>
            <a:pPr marL="285750" indent="-285750" algn="just">
              <a:lnSpc>
                <a:spcPct val="150000"/>
              </a:lnSpc>
              <a:buFont typeface="Arial" pitchFamily="34" charset="0"/>
              <a:buChar char="•"/>
            </a:pPr>
            <a:r>
              <a:rPr lang="en-US" sz="1600" dirty="0"/>
              <a:t>-providing guidance for what needs to be accomplished.</a:t>
            </a:r>
          </a:p>
          <a:p>
            <a:pPr algn="ctr">
              <a:lnSpc>
                <a:spcPct val="150000"/>
              </a:lnSpc>
            </a:pPr>
            <a:r>
              <a:rPr lang="en-US" sz="1600" b="1" dirty="0">
                <a:solidFill>
                  <a:srgbClr val="FF0000"/>
                </a:solidFill>
              </a:rPr>
              <a:t>As George Patton once said, “Never tell people how to do things. Tell them what to do and they will surprise you with their ingenuity</a:t>
            </a:r>
          </a:p>
        </p:txBody>
      </p:sp>
    </p:spTree>
    <p:extLst>
      <p:ext uri="{BB962C8B-B14F-4D97-AF65-F5344CB8AC3E}">
        <p14:creationId xmlns:p14="http://schemas.microsoft.com/office/powerpoint/2010/main" val="283275795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60262</TotalTime>
  <Words>4227</Words>
  <Application>Microsoft Office PowerPoint</Application>
  <PresentationFormat>On-screen Show (4:3)</PresentationFormat>
  <Paragraphs>333</Paragraphs>
  <Slides>29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Algerian</vt:lpstr>
      <vt:lpstr>Arial</vt:lpstr>
      <vt:lpstr>Arial Black</vt:lpstr>
      <vt:lpstr>Calibri</vt:lpstr>
      <vt:lpstr>Times New Roman</vt:lpstr>
      <vt:lpstr>Wingdings</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Dos and Don’ts of Strategic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Management and Quality Control</dc:title>
  <dc:creator>Windows User</dc:creator>
  <cp:lastModifiedBy>Wafaa Menawi</cp:lastModifiedBy>
  <cp:revision>1832</cp:revision>
  <dcterms:created xsi:type="dcterms:W3CDTF">2018-01-13T08:44:23Z</dcterms:created>
  <dcterms:modified xsi:type="dcterms:W3CDTF">2018-05-23T09:27:01Z</dcterms:modified>
</cp:coreProperties>
</file>