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27"/>
  </p:notesMasterIdLst>
  <p:handoutMasterIdLst>
    <p:handoutMasterId r:id="rId28"/>
  </p:handoutMasterIdLst>
  <p:sldIdLst>
    <p:sldId id="403" r:id="rId3"/>
    <p:sldId id="319" r:id="rId4"/>
    <p:sldId id="320" r:id="rId5"/>
    <p:sldId id="393" r:id="rId6"/>
    <p:sldId id="382" r:id="rId7"/>
    <p:sldId id="394" r:id="rId8"/>
    <p:sldId id="349" r:id="rId9"/>
    <p:sldId id="383" r:id="rId10"/>
    <p:sldId id="405" r:id="rId11"/>
    <p:sldId id="395" r:id="rId12"/>
    <p:sldId id="350" r:id="rId13"/>
    <p:sldId id="384" r:id="rId14"/>
    <p:sldId id="396" r:id="rId15"/>
    <p:sldId id="353" r:id="rId16"/>
    <p:sldId id="355" r:id="rId17"/>
    <p:sldId id="397" r:id="rId18"/>
    <p:sldId id="354" r:id="rId19"/>
    <p:sldId id="404" r:id="rId20"/>
    <p:sldId id="352" r:id="rId21"/>
    <p:sldId id="385" r:id="rId22"/>
    <p:sldId id="386" r:id="rId23"/>
    <p:sldId id="406" r:id="rId24"/>
    <p:sldId id="407" r:id="rId25"/>
    <p:sldId id="408"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7FA3"/>
    <a:srgbClr val="D4EAE4"/>
    <a:srgbClr val="00158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0588" autoAdjust="0"/>
    <p:restoredTop sz="86447" autoAdjust="0"/>
  </p:normalViewPr>
  <p:slideViewPr>
    <p:cSldViewPr>
      <p:cViewPr varScale="1">
        <p:scale>
          <a:sx n="63" d="100"/>
          <a:sy n="63" d="100"/>
        </p:scale>
        <p:origin x="-1392"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4" d="100"/>
          <a:sy n="54" d="100"/>
        </p:scale>
        <p:origin x="1794" y="78"/>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6" tIns="46583" rIns="93166" bIns="46583"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66" tIns="46583" rIns="93166" bIns="46583" rtlCol="0"/>
          <a:lstStyle>
            <a:lvl1pPr algn="r">
              <a:defRPr sz="1200"/>
            </a:lvl1pPr>
          </a:lstStyle>
          <a:p>
            <a:fld id="{8D8D874E-E9D5-433B-A149-BDF6BFDD40A8}" type="datetimeFigureOut">
              <a:rPr lang="en-US" smtClean="0"/>
              <a:pPr/>
              <a:t>5/7/2024</a:t>
            </a:fld>
            <a:endParaRPr lang="en-US" dirty="0"/>
          </a:p>
        </p:txBody>
      </p:sp>
      <p:sp>
        <p:nvSpPr>
          <p:cNvPr id="4" name="Footer Placeholder 3"/>
          <p:cNvSpPr>
            <a:spLocks noGrp="1"/>
          </p:cNvSpPr>
          <p:nvPr>
            <p:ph type="ftr" sz="quarter" idx="2"/>
          </p:nvPr>
        </p:nvSpPr>
        <p:spPr>
          <a:xfrm>
            <a:off x="1" y="8829966"/>
            <a:ext cx="3037840" cy="464820"/>
          </a:xfrm>
          <a:prstGeom prst="rect">
            <a:avLst/>
          </a:prstGeom>
        </p:spPr>
        <p:txBody>
          <a:bodyPr vert="horz" lIns="93166" tIns="46583" rIns="93166" bIns="4658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6"/>
            <a:ext cx="3037840" cy="464820"/>
          </a:xfrm>
          <a:prstGeom prst="rect">
            <a:avLst/>
          </a:prstGeom>
        </p:spPr>
        <p:txBody>
          <a:bodyPr vert="horz" lIns="93166" tIns="46583" rIns="93166" bIns="46583"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xmlns=""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6" tIns="46583" rIns="93166" bIns="46583"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66" tIns="46583" rIns="93166" bIns="46583" rtlCol="0"/>
          <a:lstStyle>
            <a:lvl1pPr algn="r">
              <a:defRPr sz="1200"/>
            </a:lvl1pPr>
          </a:lstStyle>
          <a:p>
            <a:fld id="{EA051F04-9E25-42C3-8BC5-EC2E8469D95E}" type="datetimeFigureOut">
              <a:rPr lang="en-US" smtClean="0"/>
              <a:pPr/>
              <a:t>5/7/2024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6" tIns="46583" rIns="93166" bIns="46583"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6" tIns="46583" rIns="93166" bIns="465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6"/>
            <a:ext cx="3037840" cy="464820"/>
          </a:xfrm>
          <a:prstGeom prst="rect">
            <a:avLst/>
          </a:prstGeom>
        </p:spPr>
        <p:txBody>
          <a:bodyPr vert="horz" lIns="93166" tIns="46583" rIns="93166" bIns="4658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3166" tIns="46583" rIns="93166" bIns="46583"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xmlns=""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extLst>
      <p:ext uri="{BB962C8B-B14F-4D97-AF65-F5344CB8AC3E}">
        <p14:creationId xmlns:p14="http://schemas.microsoft.com/office/powerpoint/2010/main" xmlns="" val="4204054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considering variable and fixed costs, it is very important to know</a:t>
            </a:r>
            <a:r>
              <a:rPr lang="en-US" baseline="0" dirty="0"/>
              <a:t> if you are looking at the costs IN TOTAL or PER UNIT.</a:t>
            </a:r>
          </a:p>
          <a:p>
            <a:r>
              <a:rPr lang="en-US" baseline="0" dirty="0"/>
              <a:t>Variable costs – change in total in proportion to changes in the related level of activity or volume of output produced.</a:t>
            </a:r>
          </a:p>
          <a:p>
            <a:r>
              <a:rPr lang="en-US" baseline="0" dirty="0"/>
              <a:t>Fixed costs – remain unchanged in total, for a given time period, despite changes in the related level of activity or volume of output produced.</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10</a:t>
            </a:fld>
            <a:endParaRPr lang="en-US" dirty="0"/>
          </a:p>
        </p:txBody>
      </p:sp>
    </p:spTree>
    <p:extLst>
      <p:ext uri="{BB962C8B-B14F-4D97-AF65-F5344CB8AC3E}">
        <p14:creationId xmlns:p14="http://schemas.microsoft.com/office/powerpoint/2010/main" xmlns="" val="1650506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Cost behavior defines how costs change.  Variable costs will change in total with a change of activity.  Fixed costs will change</a:t>
            </a:r>
            <a:r>
              <a:rPr lang="en-US" baseline="0" dirty="0"/>
              <a:t> per unit with a change of activity.</a:t>
            </a:r>
          </a:p>
          <a:p>
            <a:r>
              <a:rPr lang="en-US" baseline="0" dirty="0"/>
              <a:t>Costs are fixed or variable for a specific activity and/or for a given time period.</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11</a:t>
            </a:fld>
            <a:endParaRPr lang="en-US" dirty="0"/>
          </a:p>
        </p:txBody>
      </p:sp>
    </p:spTree>
    <p:extLst>
      <p:ext uri="{BB962C8B-B14F-4D97-AF65-F5344CB8AC3E}">
        <p14:creationId xmlns:p14="http://schemas.microsoft.com/office/powerpoint/2010/main" xmlns="" val="3445137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altLang="en-US" dirty="0"/>
              <a:t>In this chart, we have a summary of the way our costs change in total or per</a:t>
            </a:r>
            <a:r>
              <a:rPr lang="en-US" altLang="en-US" baseline="0" dirty="0"/>
              <a:t> unit.  </a:t>
            </a:r>
          </a:p>
          <a:p>
            <a:pPr eaLnBrk="1" hangingPunct="1">
              <a:lnSpc>
                <a:spcPct val="90000"/>
              </a:lnSpc>
            </a:pPr>
            <a:r>
              <a:rPr lang="en-US" altLang="en-US" baseline="0" dirty="0"/>
              <a:t>Variable cost TOTAL DOLLARS change in proportion with output but remain unchanged PER UNIT.</a:t>
            </a:r>
          </a:p>
          <a:p>
            <a:pPr eaLnBrk="1" hangingPunct="1">
              <a:lnSpc>
                <a:spcPct val="90000"/>
              </a:lnSpc>
            </a:pPr>
            <a:r>
              <a:rPr lang="en-US" altLang="en-US" baseline="0" dirty="0"/>
              <a:t>Fixed cost TOTAL DOLLARS remain unchanged in relation to output but change INVERSELY per unit.</a:t>
            </a:r>
          </a:p>
          <a:p>
            <a:pPr eaLnBrk="1" hangingPunct="1">
              <a:lnSpc>
                <a:spcPct val="90000"/>
              </a:lnSpc>
            </a:pPr>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12</a:t>
            </a:fld>
            <a:endParaRPr lang="en-US" dirty="0"/>
          </a:p>
        </p:txBody>
      </p:sp>
    </p:spTree>
    <p:extLst>
      <p:ext uri="{BB962C8B-B14F-4D97-AF65-F5344CB8AC3E}">
        <p14:creationId xmlns:p14="http://schemas.microsoft.com/office/powerpoint/2010/main" xmlns="" val="9894476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In these charts, we see the graphs for variable and fixed costs using the number of steering wheels for the BMW X6.</a:t>
            </a:r>
          </a:p>
          <a:p>
            <a:r>
              <a:rPr lang="en-US" altLang="en-US" dirty="0"/>
              <a:t>Panel A shows a graph of the total variable cost of steering wheels.  The cost begins at zero because if we make no X6s, we’ll incur no cost for the steering wheels.</a:t>
            </a:r>
          </a:p>
          <a:p>
            <a:r>
              <a:rPr lang="en-US" altLang="en-US" dirty="0"/>
              <a:t>Fixed Costs are presented in Panel B where we have a line across at the $2,000,000 mark.  The Annual total fixed supervision costs for the X6 are that amount and will be that amount whether we assemble zero, 20,000, 40,000 or 60,000 cars. </a:t>
            </a:r>
          </a:p>
          <a:p>
            <a:r>
              <a:rPr lang="en-US" altLang="en-US" dirty="0"/>
              <a:t>Of</a:t>
            </a:r>
            <a:r>
              <a:rPr lang="en-US" altLang="en-US" baseline="0" dirty="0"/>
              <a:t> course, over time, that may change.  At a consistent assembly rate of zero, we may eliminate the supervisor position.  At an assembly rate of greater than 60,000., we may need a second supervisory position.</a:t>
            </a:r>
          </a:p>
          <a:p>
            <a:r>
              <a:rPr lang="en-US" altLang="en-US" dirty="0"/>
              <a:t>Exhibit 2-3 page 34.</a:t>
            </a:r>
          </a:p>
          <a:p>
            <a:endParaRPr lang="en-US" altLang="en-US" dirty="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36858" indent="-283407" eaLnBrk="0" hangingPunct="0">
              <a:defRPr>
                <a:solidFill>
                  <a:schemeClr val="tx1"/>
                </a:solidFill>
                <a:latin typeface="Arial" panose="020B0604020202020204" pitchFamily="34" charset="0"/>
                <a:cs typeface="Arial" panose="020B0604020202020204" pitchFamily="34" charset="0"/>
              </a:defRPr>
            </a:lvl2pPr>
            <a:lvl3pPr marL="1133627" indent="-226725" eaLnBrk="0" hangingPunct="0">
              <a:defRPr>
                <a:solidFill>
                  <a:schemeClr val="tx1"/>
                </a:solidFill>
                <a:latin typeface="Arial" panose="020B0604020202020204" pitchFamily="34" charset="0"/>
                <a:cs typeface="Arial" panose="020B0604020202020204" pitchFamily="34" charset="0"/>
              </a:defRPr>
            </a:lvl3pPr>
            <a:lvl4pPr marL="1587078" indent="-226725" eaLnBrk="0" hangingPunct="0">
              <a:defRPr>
                <a:solidFill>
                  <a:schemeClr val="tx1"/>
                </a:solidFill>
                <a:latin typeface="Arial" panose="020B0604020202020204" pitchFamily="34" charset="0"/>
                <a:cs typeface="Arial" panose="020B0604020202020204" pitchFamily="34" charset="0"/>
              </a:defRPr>
            </a:lvl4pPr>
            <a:lvl5pPr marL="2040529" indent="-226725" eaLnBrk="0" hangingPunct="0">
              <a:defRPr>
                <a:solidFill>
                  <a:schemeClr val="tx1"/>
                </a:solidFill>
                <a:latin typeface="Arial" panose="020B0604020202020204" pitchFamily="34" charset="0"/>
                <a:cs typeface="Arial" panose="020B0604020202020204" pitchFamily="34" charset="0"/>
              </a:defRPr>
            </a:lvl5pPr>
            <a:lvl6pPr marL="2493980" indent="-2267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47431" indent="-2267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00882" indent="-2267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54333" indent="-2267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596FBB9-647D-475A-87D8-4F5D7C473E71}" type="slidenum">
              <a:rPr lang="en-US" altLang="en-US"/>
              <a:pPr eaLnBrk="1" hangingPunct="1"/>
              <a:t>13</a:t>
            </a:fld>
            <a:endParaRPr lang="en-US" altLang="en-US"/>
          </a:p>
        </p:txBody>
      </p:sp>
    </p:spTree>
    <p:extLst>
      <p:ext uri="{BB962C8B-B14F-4D97-AF65-F5344CB8AC3E}">
        <p14:creationId xmlns:p14="http://schemas.microsoft.com/office/powerpoint/2010/main" xmlns="" val="3918649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slide,</a:t>
            </a:r>
            <a:r>
              <a:rPr lang="en-US" baseline="0" dirty="0"/>
              <a:t> we consider a few additional concepts.</a:t>
            </a:r>
          </a:p>
          <a:p>
            <a:r>
              <a:rPr lang="en-US" baseline="0" dirty="0"/>
              <a:t>Mixed costs – contain both fixed and variable elements</a:t>
            </a:r>
          </a:p>
          <a:p>
            <a:r>
              <a:rPr lang="en-US" baseline="0" dirty="0"/>
              <a:t>A cost driver is a variable, such as the level of activity or volume, that causally affect costs over time.</a:t>
            </a:r>
          </a:p>
          <a:p>
            <a:r>
              <a:rPr lang="en-US" baseline="0" dirty="0"/>
              <a:t>The relevant range is the band or range of normal activity within which the fixed costs would not change.</a:t>
            </a:r>
          </a:p>
          <a:p>
            <a:r>
              <a:rPr lang="en-US" baseline="0" dirty="0"/>
              <a:t>The idea of the relevant range is that at some point of increased production, fixed costs will increase.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14</a:t>
            </a:fld>
            <a:endParaRPr lang="en-US" dirty="0"/>
          </a:p>
        </p:txBody>
      </p:sp>
    </p:spTree>
    <p:extLst>
      <p:ext uri="{BB962C8B-B14F-4D97-AF65-F5344CB8AC3E}">
        <p14:creationId xmlns:p14="http://schemas.microsoft.com/office/powerpoint/2010/main" xmlns="" val="175644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902">
              <a:defRPr/>
            </a:pPr>
            <a:r>
              <a:rPr lang="en-US" dirty="0"/>
              <a:t>We</a:t>
            </a:r>
            <a:r>
              <a:rPr lang="en-US" baseline="0" dirty="0"/>
              <a:t> have introduced two major classifications of costs:  direct and indirect; variable and fixed.</a:t>
            </a:r>
          </a:p>
          <a:p>
            <a:pPr defTabSz="906902">
              <a:defRPr/>
            </a:pPr>
            <a:r>
              <a:rPr lang="en-US" dirty="0"/>
              <a:t>As a result, we can have the following combinations of costs:</a:t>
            </a:r>
          </a:p>
          <a:p>
            <a:pPr defTabSz="906902">
              <a:defRPr/>
            </a:pPr>
            <a:r>
              <a:rPr lang="en-US" dirty="0"/>
              <a:t>	Direct and variable</a:t>
            </a:r>
          </a:p>
          <a:p>
            <a:pPr defTabSz="906902">
              <a:defRPr/>
            </a:pPr>
            <a:r>
              <a:rPr lang="en-US" dirty="0"/>
              <a:t>	Direct and fixed</a:t>
            </a:r>
          </a:p>
          <a:p>
            <a:pPr defTabSz="906902">
              <a:defRPr/>
            </a:pPr>
            <a:r>
              <a:rPr lang="en-US" dirty="0"/>
              <a:t>	Indirect and variable</a:t>
            </a:r>
          </a:p>
          <a:p>
            <a:pPr defTabSz="906902">
              <a:defRPr/>
            </a:pPr>
            <a:r>
              <a:rPr lang="en-US" dirty="0"/>
              <a:t>	Indirect and fixed</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15</a:t>
            </a:fld>
            <a:endParaRPr lang="en-US" dirty="0"/>
          </a:p>
        </p:txBody>
      </p:sp>
    </p:spTree>
    <p:extLst>
      <p:ext uri="{BB962C8B-B14F-4D97-AF65-F5344CB8AC3E}">
        <p14:creationId xmlns:p14="http://schemas.microsoft.com/office/powerpoint/2010/main" xmlns="" val="26631054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Once again using the BMW X6 as an example, we see here examples of the various combinations that can occur for direct/indirect and variable/fixed costs.</a:t>
            </a:r>
          </a:p>
          <a:p>
            <a:r>
              <a:rPr lang="en-US" altLang="en-US" dirty="0"/>
              <a:t>Exhibit 2-5, page 37.</a:t>
            </a: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36858" indent="-283407" eaLnBrk="0" hangingPunct="0">
              <a:defRPr>
                <a:solidFill>
                  <a:schemeClr val="tx1"/>
                </a:solidFill>
                <a:latin typeface="Arial" panose="020B0604020202020204" pitchFamily="34" charset="0"/>
                <a:cs typeface="Arial" panose="020B0604020202020204" pitchFamily="34" charset="0"/>
              </a:defRPr>
            </a:lvl2pPr>
            <a:lvl3pPr marL="1133627" indent="-226725" eaLnBrk="0" hangingPunct="0">
              <a:defRPr>
                <a:solidFill>
                  <a:schemeClr val="tx1"/>
                </a:solidFill>
                <a:latin typeface="Arial" panose="020B0604020202020204" pitchFamily="34" charset="0"/>
                <a:cs typeface="Arial" panose="020B0604020202020204" pitchFamily="34" charset="0"/>
              </a:defRPr>
            </a:lvl3pPr>
            <a:lvl4pPr marL="1587078" indent="-226725" eaLnBrk="0" hangingPunct="0">
              <a:defRPr>
                <a:solidFill>
                  <a:schemeClr val="tx1"/>
                </a:solidFill>
                <a:latin typeface="Arial" panose="020B0604020202020204" pitchFamily="34" charset="0"/>
                <a:cs typeface="Arial" panose="020B0604020202020204" pitchFamily="34" charset="0"/>
              </a:defRPr>
            </a:lvl4pPr>
            <a:lvl5pPr marL="2040529" indent="-226725" eaLnBrk="0" hangingPunct="0">
              <a:defRPr>
                <a:solidFill>
                  <a:schemeClr val="tx1"/>
                </a:solidFill>
                <a:latin typeface="Arial" panose="020B0604020202020204" pitchFamily="34" charset="0"/>
                <a:cs typeface="Arial" panose="020B0604020202020204" pitchFamily="34" charset="0"/>
              </a:defRPr>
            </a:lvl5pPr>
            <a:lvl6pPr marL="2493980" indent="-2267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47431" indent="-2267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00882" indent="-2267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54333" indent="-2267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A706CB7-93FD-4A7A-B41B-6B8027574292}" type="slidenum">
              <a:rPr lang="en-US" altLang="en-US"/>
              <a:pPr eaLnBrk="1" hangingPunct="1"/>
              <a:t>16</a:t>
            </a:fld>
            <a:endParaRPr lang="en-US" altLang="en-US"/>
          </a:p>
        </p:txBody>
      </p:sp>
    </p:spTree>
    <p:extLst>
      <p:ext uri="{BB962C8B-B14F-4D97-AF65-F5344CB8AC3E}">
        <p14:creationId xmlns:p14="http://schemas.microsoft.com/office/powerpoint/2010/main" xmlns="" val="20270799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a:t>
            </a:r>
            <a:r>
              <a:rPr lang="en-US" baseline="0" dirty="0"/>
              <a:t> been discussing how variable costs and fixed costs differ in terms of their unit costs.  For this reason, unit costs should be used cautiously.  Because unit costs change with a different level of output or volume, it may be more prudent to base decisions on a total dollar basis.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17</a:t>
            </a:fld>
            <a:endParaRPr lang="en-US" dirty="0"/>
          </a:p>
        </p:txBody>
      </p:sp>
    </p:spTree>
    <p:extLst>
      <p:ext uri="{BB962C8B-B14F-4D97-AF65-F5344CB8AC3E}">
        <p14:creationId xmlns:p14="http://schemas.microsoft.com/office/powerpoint/2010/main" xmlns="" val="7998491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a:t>
            </a:r>
            <a:r>
              <a:rPr lang="en-US" baseline="0" dirty="0"/>
              <a:t> been discussing how variable costs and fixed costs differ in terms of their unit costs.  For this reason, unit costs should be used cautiously.  Because unit costs change with a different level of output or volume, it may be more prudent to base decisions on a total dollar basis.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18</a:t>
            </a:fld>
            <a:endParaRPr lang="en-US" dirty="0"/>
          </a:p>
        </p:txBody>
      </p:sp>
    </p:spTree>
    <p:extLst>
      <p:ext uri="{BB962C8B-B14F-4D97-AF65-F5344CB8AC3E}">
        <p14:creationId xmlns:p14="http://schemas.microsoft.com/office/powerpoint/2010/main" xmlns="" val="8646791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Cost</a:t>
            </a:r>
            <a:r>
              <a:rPr lang="en-US" baseline="0" dirty="0"/>
              <a:t> accounting is used for all types of firms including:</a:t>
            </a:r>
          </a:p>
          <a:p>
            <a:pPr eaLnBrk="1" hangingPunct="1">
              <a:spcBef>
                <a:spcPct val="0"/>
              </a:spcBef>
            </a:pPr>
            <a:r>
              <a:rPr lang="en-US" baseline="0" dirty="0"/>
              <a:t>Manufacturing-sector companies who purchase materials and components and convert them into various finished goods</a:t>
            </a:r>
          </a:p>
          <a:p>
            <a:pPr eaLnBrk="1" hangingPunct="1">
              <a:spcBef>
                <a:spcPct val="0"/>
              </a:spcBef>
            </a:pPr>
            <a:r>
              <a:rPr lang="en-US" baseline="0" dirty="0"/>
              <a:t>Merchandising-sector companies who purchase and then sell tangible products without changing their basic form</a:t>
            </a:r>
          </a:p>
          <a:p>
            <a:pPr eaLnBrk="1" hangingPunct="1">
              <a:spcBef>
                <a:spcPct val="0"/>
              </a:spcBef>
            </a:pPr>
            <a:r>
              <a:rPr lang="en-US" baseline="0" dirty="0"/>
              <a:t>Service-sector companies who provide services (intangible products) like legal advice or audits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19</a:t>
            </a:fld>
            <a:endParaRPr lang="en-US" dirty="0"/>
          </a:p>
        </p:txBody>
      </p:sp>
    </p:spTree>
    <p:extLst>
      <p:ext uri="{BB962C8B-B14F-4D97-AF65-F5344CB8AC3E}">
        <p14:creationId xmlns:p14="http://schemas.microsoft.com/office/powerpoint/2010/main" xmlns="" val="484939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31" eaLnBrk="0" fontAlgn="base" hangingPunct="0">
              <a:spcBef>
                <a:spcPct val="30000"/>
              </a:spcBef>
              <a:spcAft>
                <a:spcPct val="0"/>
              </a:spcAft>
              <a:defRPr/>
            </a:pPr>
            <a:r>
              <a:rPr lang="en-US" b="0" dirty="0"/>
              <a:t>What</a:t>
            </a:r>
            <a:r>
              <a:rPr lang="en-US" b="0" baseline="0" dirty="0"/>
              <a:t> does the word cost mean to you?</a:t>
            </a:r>
          </a:p>
          <a:p>
            <a:pPr defTabSz="465831" eaLnBrk="0" fontAlgn="base" hangingPunct="0">
              <a:spcBef>
                <a:spcPct val="30000"/>
              </a:spcBef>
              <a:spcAft>
                <a:spcPct val="0"/>
              </a:spcAft>
              <a:defRPr/>
            </a:pPr>
            <a:r>
              <a:rPr lang="en-US" b="0" baseline="0" dirty="0"/>
              <a:t>In this chapter, we’ll distinguish among various types of costs and will explore the following objectives:</a:t>
            </a:r>
          </a:p>
          <a:p>
            <a:pPr>
              <a:buClr>
                <a:schemeClr val="bg1"/>
              </a:buClr>
            </a:pPr>
            <a:r>
              <a:rPr lang="en-US" b="1" dirty="0">
                <a:solidFill>
                  <a:srgbClr val="007FA3"/>
                </a:solidFill>
              </a:rPr>
              <a:t>2.1</a:t>
            </a:r>
            <a:r>
              <a:rPr lang="en-US" dirty="0"/>
              <a:t> Define and illustrate a cost object </a:t>
            </a:r>
          </a:p>
          <a:p>
            <a:pPr>
              <a:buClr>
                <a:schemeClr val="bg1"/>
              </a:buClr>
            </a:pPr>
            <a:r>
              <a:rPr lang="en-US" b="1" dirty="0">
                <a:solidFill>
                  <a:srgbClr val="007FA3"/>
                </a:solidFill>
              </a:rPr>
              <a:t>2.2</a:t>
            </a:r>
            <a:r>
              <a:rPr lang="en-US" b="1" dirty="0">
                <a:solidFill>
                  <a:schemeClr val="accent1"/>
                </a:solidFill>
              </a:rPr>
              <a:t> </a:t>
            </a:r>
            <a:r>
              <a:rPr lang="en-US" dirty="0"/>
              <a:t>Distinguish between direct costs and indirect costs</a:t>
            </a:r>
          </a:p>
          <a:p>
            <a:pPr>
              <a:buClr>
                <a:schemeClr val="bg1"/>
              </a:buClr>
            </a:pPr>
            <a:r>
              <a:rPr lang="en-US" b="1" dirty="0">
                <a:solidFill>
                  <a:srgbClr val="007FA3"/>
                </a:solidFill>
              </a:rPr>
              <a:t>2.3</a:t>
            </a:r>
            <a:r>
              <a:rPr lang="en-US" dirty="0"/>
              <a:t> Explain variable costs and fixed costs</a:t>
            </a:r>
          </a:p>
          <a:p>
            <a:pPr>
              <a:buClr>
                <a:schemeClr val="bg1"/>
              </a:buClr>
            </a:pPr>
            <a:r>
              <a:rPr lang="en-US" b="1" dirty="0">
                <a:solidFill>
                  <a:srgbClr val="007FA3"/>
                </a:solidFill>
              </a:rPr>
              <a:t>2.4</a:t>
            </a:r>
            <a:r>
              <a:rPr lang="en-US" b="1" dirty="0">
                <a:solidFill>
                  <a:schemeClr val="accent1"/>
                </a:solidFill>
              </a:rPr>
              <a:t> </a:t>
            </a:r>
            <a:r>
              <a:rPr lang="en-US" dirty="0"/>
              <a:t>Interpret unit costs cautiously</a:t>
            </a:r>
          </a:p>
          <a:p>
            <a:pPr>
              <a:buClr>
                <a:schemeClr val="bg1"/>
              </a:buClr>
            </a:pPr>
            <a:r>
              <a:rPr lang="en-US" b="1" dirty="0">
                <a:solidFill>
                  <a:srgbClr val="007FA3"/>
                </a:solidFill>
              </a:rPr>
              <a:t>2.5</a:t>
            </a:r>
            <a:r>
              <a:rPr lang="en-US" b="1" dirty="0">
                <a:solidFill>
                  <a:schemeClr val="accent1"/>
                </a:solidFill>
              </a:rPr>
              <a:t> </a:t>
            </a:r>
            <a:r>
              <a:rPr lang="en-US" dirty="0"/>
              <a:t>Distinguish </a:t>
            </a:r>
            <a:r>
              <a:rPr lang="en-US" dirty="0" err="1"/>
              <a:t>inventoriable</a:t>
            </a:r>
            <a:r>
              <a:rPr lang="en-US" dirty="0"/>
              <a:t> costs from period costs</a:t>
            </a:r>
          </a:p>
          <a:p>
            <a:pPr>
              <a:buClr>
                <a:schemeClr val="bg1"/>
              </a:buClr>
            </a:pPr>
            <a:r>
              <a:rPr lang="en-US" b="1" dirty="0">
                <a:solidFill>
                  <a:srgbClr val="007FA3"/>
                </a:solidFill>
              </a:rPr>
              <a:t>2.6</a:t>
            </a:r>
            <a:r>
              <a:rPr lang="en-US" b="1" dirty="0">
                <a:solidFill>
                  <a:schemeClr val="accent1"/>
                </a:solidFill>
              </a:rPr>
              <a:t> </a:t>
            </a:r>
            <a:r>
              <a:rPr lang="en-US" dirty="0"/>
              <a:t>Illustrate the flow of </a:t>
            </a:r>
            <a:r>
              <a:rPr lang="en-US" dirty="0" err="1"/>
              <a:t>inventoriable</a:t>
            </a:r>
            <a:r>
              <a:rPr lang="en-US" dirty="0"/>
              <a:t> and period costs</a:t>
            </a:r>
          </a:p>
          <a:p>
            <a:pPr>
              <a:buClr>
                <a:schemeClr val="bg1"/>
              </a:buClr>
            </a:pPr>
            <a:r>
              <a:rPr lang="en-US" b="1" dirty="0">
                <a:solidFill>
                  <a:srgbClr val="007FA3"/>
                </a:solidFill>
              </a:rPr>
              <a:t>2.7</a:t>
            </a:r>
            <a:r>
              <a:rPr lang="en-US" dirty="0"/>
              <a:t> Explain why product costs are computed in different ways for different purposes</a:t>
            </a:r>
          </a:p>
          <a:p>
            <a:pPr>
              <a:buClr>
                <a:schemeClr val="bg1"/>
              </a:buClr>
            </a:pPr>
            <a:r>
              <a:rPr lang="en-US" b="1" dirty="0">
                <a:solidFill>
                  <a:srgbClr val="007FA3"/>
                </a:solidFill>
              </a:rPr>
              <a:t>2.8</a:t>
            </a:r>
            <a:r>
              <a:rPr lang="en-US" dirty="0"/>
              <a:t> Describe a framework for cost accounting and cost management. </a:t>
            </a:r>
          </a:p>
          <a:p>
            <a:pPr defTabSz="465831" eaLnBrk="0" fontAlgn="base" hangingPunct="0">
              <a:spcBef>
                <a:spcPct val="30000"/>
              </a:spcBef>
              <a:spcAft>
                <a:spcPct val="0"/>
              </a:spcAf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a:t>
            </a:fld>
            <a:endParaRPr lang="en-US" dirty="0"/>
          </a:p>
        </p:txBody>
      </p:sp>
    </p:spTree>
    <p:extLst>
      <p:ext uri="{BB962C8B-B14F-4D97-AF65-F5344CB8AC3E}">
        <p14:creationId xmlns:p14="http://schemas.microsoft.com/office/powerpoint/2010/main" xmlns="" val="17363953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Manufacturing-sector</a:t>
            </a:r>
            <a:r>
              <a:rPr lang="en-US" baseline="0" dirty="0"/>
              <a:t> companies purchase materials and components and convert them into finished goods.  These companies typically have one or more of the following three types of inventory.</a:t>
            </a:r>
          </a:p>
          <a:p>
            <a:r>
              <a:rPr lang="en-US" baseline="0" dirty="0"/>
              <a:t>Direct materials – resources in-stock and available for use</a:t>
            </a:r>
          </a:p>
          <a:p>
            <a:r>
              <a:rPr lang="en-US" baseline="0" dirty="0"/>
              <a:t>Work-in-process (or progress) – products started but not yet completed, often abbreviated as WIP</a:t>
            </a:r>
          </a:p>
          <a:p>
            <a:r>
              <a:rPr lang="en-US" baseline="0" dirty="0"/>
              <a:t>Finished goods – products completed and ready for sale</a:t>
            </a:r>
          </a:p>
          <a:p>
            <a:endParaRPr lang="en-US" baseline="0" dirty="0"/>
          </a:p>
          <a:p>
            <a:r>
              <a:rPr lang="en-US" baseline="0" dirty="0"/>
              <a:t>Note:  Merchandising-sector companies hold only one type of inventory:  merchandise inventory</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20</a:t>
            </a:fld>
            <a:endParaRPr lang="en-US" dirty="0"/>
          </a:p>
        </p:txBody>
      </p:sp>
    </p:spTree>
    <p:extLst>
      <p:ext uri="{BB962C8B-B14F-4D97-AF65-F5344CB8AC3E}">
        <p14:creationId xmlns:p14="http://schemas.microsoft.com/office/powerpoint/2010/main" xmlns="" val="9452087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a:t>
            </a:r>
            <a:r>
              <a:rPr lang="en-US" baseline="0" dirty="0"/>
              <a:t> terms are commonly used when describing manufacturing costs.  These terms build on the direct versus indirect cost distinctions we discussed </a:t>
            </a:r>
            <a:r>
              <a:rPr lang="en-US" baseline="0" dirty="0" err="1"/>
              <a:t>ealier</a:t>
            </a:r>
            <a:r>
              <a:rPr lang="en-US" baseline="0" dirty="0"/>
              <a:t>.</a:t>
            </a:r>
          </a:p>
          <a:p>
            <a:r>
              <a:rPr lang="en-US" baseline="0" dirty="0"/>
              <a:t>Indirect manufacturing costs are also referred to as manufacturing overhead costs or factory overhead costs.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21</a:t>
            </a:fld>
            <a:endParaRPr lang="en-US" dirty="0"/>
          </a:p>
        </p:txBody>
      </p:sp>
    </p:spTree>
    <p:extLst>
      <p:ext uri="{BB962C8B-B14F-4D97-AF65-F5344CB8AC3E}">
        <p14:creationId xmlns:p14="http://schemas.microsoft.com/office/powerpoint/2010/main" xmlns="" val="2195868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see some basic cost terms and their definitions.</a:t>
            </a:r>
          </a:p>
          <a:p>
            <a:r>
              <a:rPr lang="en-US" dirty="0"/>
              <a:t>Managers use cost information in two main ways:  when MAKING decisions and when IMPLEMENTING decisions.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a:t>
            </a:fld>
            <a:endParaRPr lang="en-US" dirty="0"/>
          </a:p>
        </p:txBody>
      </p:sp>
    </p:spTree>
    <p:extLst>
      <p:ext uri="{BB962C8B-B14F-4D97-AF65-F5344CB8AC3E}">
        <p14:creationId xmlns:p14="http://schemas.microsoft.com/office/powerpoint/2010/main" xmlns="" val="3767940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Here, we have some additional terminology:</a:t>
            </a:r>
          </a:p>
          <a:p>
            <a:pPr eaLnBrk="1" hangingPunct="1">
              <a:lnSpc>
                <a:spcPct val="90000"/>
              </a:lnSpc>
            </a:pPr>
            <a:r>
              <a:rPr lang="en-US" altLang="en-US" dirty="0"/>
              <a:t>Cost accumulation—a collection of cost data in an organized way by means of an accounting system</a:t>
            </a:r>
          </a:p>
          <a:p>
            <a:pPr eaLnBrk="1" hangingPunct="1">
              <a:lnSpc>
                <a:spcPct val="90000"/>
              </a:lnSpc>
            </a:pPr>
            <a:r>
              <a:rPr lang="en-US" altLang="en-US" dirty="0"/>
              <a:t>Cost assignment—a general term that encompasses the gathering of accumulated costs to a cost object in two ways:</a:t>
            </a:r>
          </a:p>
          <a:p>
            <a:pPr lvl="1" eaLnBrk="1" hangingPunct="1">
              <a:lnSpc>
                <a:spcPct val="90000"/>
              </a:lnSpc>
            </a:pPr>
            <a:r>
              <a:rPr lang="en-US" altLang="en-US" dirty="0"/>
              <a:t>Tracing accumulated costs with a direct relationship to the cost object and </a:t>
            </a:r>
          </a:p>
          <a:p>
            <a:pPr lvl="1" eaLnBrk="1" hangingPunct="1">
              <a:lnSpc>
                <a:spcPct val="90000"/>
              </a:lnSpc>
            </a:pPr>
            <a:r>
              <a:rPr lang="en-US" altLang="en-US" dirty="0"/>
              <a:t>Allocating accumulated costs with an indirect relationship to a cost object</a:t>
            </a:r>
          </a:p>
        </p:txBody>
      </p:sp>
      <p:sp>
        <p:nvSpPr>
          <p:cNvPr id="4" name="Slide Number Placeholder 3"/>
          <p:cNvSpPr>
            <a:spLocks noGrp="1"/>
          </p:cNvSpPr>
          <p:nvPr>
            <p:ph type="sldNum" sz="quarter" idx="10"/>
          </p:nvPr>
        </p:nvSpPr>
        <p:spPr/>
        <p:txBody>
          <a:bodyPr/>
          <a:lstStyle/>
          <a:p>
            <a:fld id="{A73D6722-9B4D-4E29-B226-C325925A8118}" type="slidenum">
              <a:rPr lang="en-US" smtClean="0"/>
              <a:pPr/>
              <a:t>4</a:t>
            </a:fld>
            <a:endParaRPr lang="en-US" dirty="0"/>
          </a:p>
        </p:txBody>
      </p:sp>
    </p:spTree>
    <p:extLst>
      <p:ext uri="{BB962C8B-B14F-4D97-AF65-F5344CB8AC3E}">
        <p14:creationId xmlns:p14="http://schemas.microsoft.com/office/powerpoint/2010/main" xmlns="" val="1345081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One way that we differentiate between different kinds of costs is to identify them as direct or indirect.</a:t>
            </a:r>
          </a:p>
          <a:p>
            <a:pPr eaLnBrk="1" hangingPunct="1"/>
            <a:r>
              <a:rPr lang="en-US" altLang="en-US" dirty="0"/>
              <a:t>Direct costs can be conveniently and economically traced (tracked) to a cost object.</a:t>
            </a:r>
          </a:p>
          <a:p>
            <a:pPr eaLnBrk="1" hangingPunct="1"/>
            <a:r>
              <a:rPr lang="en-US" altLang="en-US" dirty="0"/>
              <a:t>Indirect costs cannot be conveniently or economically traced (tracked) to a cost object. Instead of being traced, these costs are allocated to a cost object in a rational and systematic manner.</a:t>
            </a:r>
          </a:p>
          <a:p>
            <a:pPr eaLnBrk="1" hangingPunct="1">
              <a:spcBef>
                <a:spcPct val="0"/>
              </a:spcBef>
            </a:pPr>
            <a:r>
              <a:rPr lang="en-US" altLang="en-US" dirty="0"/>
              <a:t>The salary of a plant administrator at BMW, as an example, is an indirect cost of a particular automobile because unlike the steel or tires used, it is virtually impossible to trace plant administration costs to a particular car line.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5</a:t>
            </a:fld>
            <a:endParaRPr lang="en-US" dirty="0"/>
          </a:p>
        </p:txBody>
      </p:sp>
    </p:spTree>
    <p:extLst>
      <p:ext uri="{BB962C8B-B14F-4D97-AF65-F5344CB8AC3E}">
        <p14:creationId xmlns:p14="http://schemas.microsoft.com/office/powerpoint/2010/main" xmlns="" val="3475956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Going back to our X6 BMW example, we see here an illustration of how costs for that line would be collected to the cost object.  </a:t>
            </a:r>
          </a:p>
          <a:p>
            <a:r>
              <a:rPr lang="en-US" altLang="en-US" dirty="0"/>
              <a:t>If the BMW X6 is our cost object, the direct costs can be traced but the indirect costs must be allocated.  Added together, we’ll obtain total costs for the cost object.</a:t>
            </a:r>
          </a:p>
          <a:p>
            <a:r>
              <a:rPr lang="en-US" altLang="en-US" dirty="0"/>
              <a:t>Exhibit 2-2 page 31.</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36858" indent="-283407" eaLnBrk="0" hangingPunct="0">
              <a:defRPr>
                <a:solidFill>
                  <a:schemeClr val="tx1"/>
                </a:solidFill>
                <a:latin typeface="Arial" panose="020B0604020202020204" pitchFamily="34" charset="0"/>
                <a:cs typeface="Arial" panose="020B0604020202020204" pitchFamily="34" charset="0"/>
              </a:defRPr>
            </a:lvl2pPr>
            <a:lvl3pPr marL="1133627" indent="-226725" eaLnBrk="0" hangingPunct="0">
              <a:defRPr>
                <a:solidFill>
                  <a:schemeClr val="tx1"/>
                </a:solidFill>
                <a:latin typeface="Arial" panose="020B0604020202020204" pitchFamily="34" charset="0"/>
                <a:cs typeface="Arial" panose="020B0604020202020204" pitchFamily="34" charset="0"/>
              </a:defRPr>
            </a:lvl3pPr>
            <a:lvl4pPr marL="1587078" indent="-226725" eaLnBrk="0" hangingPunct="0">
              <a:defRPr>
                <a:solidFill>
                  <a:schemeClr val="tx1"/>
                </a:solidFill>
                <a:latin typeface="Arial" panose="020B0604020202020204" pitchFamily="34" charset="0"/>
                <a:cs typeface="Arial" panose="020B0604020202020204" pitchFamily="34" charset="0"/>
              </a:defRPr>
            </a:lvl4pPr>
            <a:lvl5pPr marL="2040529" indent="-226725" eaLnBrk="0" hangingPunct="0">
              <a:defRPr>
                <a:solidFill>
                  <a:schemeClr val="tx1"/>
                </a:solidFill>
                <a:latin typeface="Arial" panose="020B0604020202020204" pitchFamily="34" charset="0"/>
                <a:cs typeface="Arial" panose="020B0604020202020204" pitchFamily="34" charset="0"/>
              </a:defRPr>
            </a:lvl5pPr>
            <a:lvl6pPr marL="2493980" indent="-2267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47431" indent="-2267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00882" indent="-2267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54333" indent="-2267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9A04C1A-3C20-4EDB-A831-99EA7AD59BEA}" type="slidenum">
              <a:rPr lang="en-US" altLang="en-US"/>
              <a:pPr eaLnBrk="1" hangingPunct="1"/>
              <a:t>6</a:t>
            </a:fld>
            <a:endParaRPr lang="en-US" altLang="en-US"/>
          </a:p>
        </p:txBody>
      </p:sp>
    </p:spTree>
    <p:extLst>
      <p:ext uri="{BB962C8B-B14F-4D97-AF65-F5344CB8AC3E}">
        <p14:creationId xmlns:p14="http://schemas.microsoft.com/office/powerpoint/2010/main" xmlns="" val="1684914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get a better understanding of the types of items that fit into each type of cost (direct or indirect), we present some examples on this slide.</a:t>
            </a:r>
          </a:p>
          <a:p>
            <a:endParaRPr lang="en-US" dirty="0"/>
          </a:p>
          <a:p>
            <a:r>
              <a:rPr lang="en-US" dirty="0"/>
              <a:t>One way to think about this is that association between the direct costs and the specific request for those items in the production process.  We need 4 tires and x </a:t>
            </a:r>
            <a:r>
              <a:rPr lang="en-US" dirty="0" err="1"/>
              <a:t>lbs</a:t>
            </a:r>
            <a:r>
              <a:rPr lang="en-US" dirty="0"/>
              <a:t> of steel for each car,</a:t>
            </a:r>
            <a:r>
              <a:rPr lang="en-US" baseline="0" dirty="0"/>
              <a:t> but we don’t requisition some number of hours of administration time or rent for each car or for the line.</a:t>
            </a:r>
          </a:p>
          <a:p>
            <a:endParaRPr lang="en-US" dirty="0"/>
          </a:p>
          <a:p>
            <a:r>
              <a:rPr lang="en-US" dirty="0"/>
              <a:t>Managers are much more confident about the accuracy of the direct costs</a:t>
            </a:r>
            <a:r>
              <a:rPr lang="en-US" baseline="0" dirty="0"/>
              <a:t> of cost objects, such as the cost of steel and tires of the X6, because these costs can be easily traced to the cost object.  Indirect costs are a different story.  Some indirect costs can be assigned to cost objects with reasonable accuracy.  Others are more difficult.</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7</a:t>
            </a:fld>
            <a:endParaRPr lang="en-US" dirty="0"/>
          </a:p>
        </p:txBody>
      </p:sp>
    </p:spTree>
    <p:extLst>
      <p:ext uri="{BB962C8B-B14F-4D97-AF65-F5344CB8AC3E}">
        <p14:creationId xmlns:p14="http://schemas.microsoft.com/office/powerpoint/2010/main" xmlns="" val="1025651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A few factors affect the direct/indirect cost classification:</a:t>
            </a:r>
          </a:p>
          <a:p>
            <a:pPr eaLnBrk="1" hangingPunct="1"/>
            <a:r>
              <a:rPr lang="en-US" altLang="en-US" dirty="0"/>
              <a:t>The materiality of the cost in question (the smaller the cost, the less likely it will be economically feasible to trace the cost)</a:t>
            </a:r>
          </a:p>
          <a:p>
            <a:pPr eaLnBrk="1" hangingPunct="1"/>
            <a:r>
              <a:rPr lang="en-US" altLang="en-US" dirty="0"/>
              <a:t>The available information-gathering technology (technology makes it possible to consider</a:t>
            </a:r>
            <a:r>
              <a:rPr lang="en-US" altLang="en-US" baseline="0" dirty="0"/>
              <a:t> </a:t>
            </a:r>
            <a:r>
              <a:rPr lang="en-US" altLang="en-US" dirty="0"/>
              <a:t>more and more costs as direct)</a:t>
            </a:r>
          </a:p>
          <a:p>
            <a:pPr eaLnBrk="1" hangingPunct="1"/>
            <a:r>
              <a:rPr lang="en-US" altLang="en-US" dirty="0"/>
              <a:t>Design of operations (if parts of a facility are dedicated to a particular cost object such as a specific product or a particular customer, we are generally able to classify more costs as direct)</a:t>
            </a:r>
          </a:p>
          <a:p>
            <a:pPr eaLnBrk="1" hangingPunct="1"/>
            <a:endParaRPr lang="en-US" altLang="en-US" dirty="0"/>
          </a:p>
          <a:p>
            <a:pPr eaLnBrk="1" hangingPunct="1"/>
            <a:r>
              <a:rPr lang="en-US" altLang="en-US" dirty="0"/>
              <a:t>A specific cost may be a direct cost for one cost object and an indirect cost for another.</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8</a:t>
            </a:fld>
            <a:endParaRPr lang="en-US" dirty="0"/>
          </a:p>
        </p:txBody>
      </p:sp>
    </p:spTree>
    <p:extLst>
      <p:ext uri="{BB962C8B-B14F-4D97-AF65-F5344CB8AC3E}">
        <p14:creationId xmlns:p14="http://schemas.microsoft.com/office/powerpoint/2010/main" xmlns="" val="3906900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Cost behavior defines how costs change.  Variable costs will change in total with a change of activity.  Fixed costs will change</a:t>
            </a:r>
            <a:r>
              <a:rPr lang="en-US" baseline="0" dirty="0"/>
              <a:t> per unit with a change of activity.</a:t>
            </a:r>
          </a:p>
          <a:p>
            <a:r>
              <a:rPr lang="en-US" baseline="0" dirty="0"/>
              <a:t>Costs are fixed or variable for a specific activity and/or for a given time period.</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9</a:t>
            </a:fld>
            <a:endParaRPr lang="en-US" dirty="0"/>
          </a:p>
        </p:txBody>
      </p:sp>
    </p:spTree>
    <p:extLst>
      <p:ext uri="{BB962C8B-B14F-4D97-AF65-F5344CB8AC3E}">
        <p14:creationId xmlns:p14="http://schemas.microsoft.com/office/powerpoint/2010/main" xmlns="" val="24893275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p>
        </p:txBody>
      </p:sp>
      <p:sp>
        <p:nvSpPr>
          <p:cNvPr id="4" name="Date Placeholder 3"/>
          <p:cNvSpPr>
            <a:spLocks noGrp="1"/>
          </p:cNvSpPr>
          <p:nvPr>
            <p:ph type="dt" sz="half" idx="10"/>
          </p:nvPr>
        </p:nvSpPr>
        <p:spPr/>
        <p:txBody>
          <a:bodyPr/>
          <a:lstStyle/>
          <a:p>
            <a:fld id="{1EEC334B-0193-42E4-8D59-56810711D196}" type="datetime1">
              <a:rPr lang="en-US" smtClean="0"/>
              <a:pPr/>
              <a:t>5/7/2024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8" name="Picture 7" descr="Pearson Logo"/>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010312" y="6407663"/>
            <a:ext cx="918000" cy="279915"/>
          </a:xfrm>
          <a:prstGeom prst="rect">
            <a:avLst/>
          </a:prstGeom>
        </p:spPr>
      </p:pic>
    </p:spTree>
    <p:extLst>
      <p:ext uri="{BB962C8B-B14F-4D97-AF65-F5344CB8AC3E}">
        <p14:creationId xmlns:p14="http://schemas.microsoft.com/office/powerpoint/2010/main" xmlns=""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p>
        </p:txBody>
      </p:sp>
      <p:sp>
        <p:nvSpPr>
          <p:cNvPr id="2" name="Date Placeholder 1"/>
          <p:cNvSpPr>
            <a:spLocks noGrp="1"/>
          </p:cNvSpPr>
          <p:nvPr>
            <p:ph type="dt" sz="half" idx="10"/>
          </p:nvPr>
        </p:nvSpPr>
        <p:spPr/>
        <p:txBody>
          <a:bodyPr/>
          <a:lstStyle>
            <a:lvl1pPr>
              <a:defRPr>
                <a:solidFill>
                  <a:schemeClr val="tx1"/>
                </a:solidFill>
              </a:defRPr>
            </a:lvl1pPr>
          </a:lstStyle>
          <a:p>
            <a:fld id="{3AC82FA8-68ED-44B9-AB89-E8A16A0DD66A}" type="datetime1">
              <a:rPr lang="en-US" smtClean="0"/>
              <a:pPr/>
              <a:t>5/7/2024</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5" name="Picture 4" descr="Pearson Logo"/>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010312" y="6407663"/>
            <a:ext cx="918000" cy="279915"/>
          </a:xfrm>
          <a:prstGeom prst="rect">
            <a:avLst/>
          </a:prstGeom>
        </p:spPr>
      </p:pic>
    </p:spTree>
    <p:extLst>
      <p:ext uri="{BB962C8B-B14F-4D97-AF65-F5344CB8AC3E}">
        <p14:creationId xmlns:p14="http://schemas.microsoft.com/office/powerpoint/2010/main" xmlns="" val="371113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a:prstGeom prst="rect">
            <a:avLst/>
          </a:prstGeom>
        </p:spPr>
        <p:txBody>
          <a:bodyPr/>
          <a:lstStyle/>
          <a:p>
            <a:endParaRPr lang="en-US" dirty="0"/>
          </a:p>
        </p:txBody>
      </p:sp>
      <p:sp>
        <p:nvSpPr>
          <p:cNvPr id="4" name="Date Placeholder 3"/>
          <p:cNvSpPr>
            <a:spLocks noGrp="1"/>
          </p:cNvSpPr>
          <p:nvPr>
            <p:ph type="dt" sz="half" idx="11"/>
          </p:nvPr>
        </p:nvSpPr>
        <p:spPr>
          <a:xfrm>
            <a:off x="6335713" y="113072"/>
            <a:ext cx="2133600" cy="182880"/>
          </a:xfrm>
          <a:prstGeom prst="rect">
            <a:avLst/>
          </a:prstGeom>
        </p:spPr>
        <p:txBody>
          <a:bodyPr/>
          <a:lstStyle/>
          <a:p>
            <a:fld id="{A9DF6EFB-3F44-496C-A842-1E0B3D3B975A}" type="datetimeFigureOut">
              <a:rPr lang="en-US" smtClean="0"/>
              <a:pPr/>
              <a:t>5/7/2024</a:t>
            </a:fld>
            <a:endParaRPr lang="en-US" dirty="0"/>
          </a:p>
        </p:txBody>
      </p:sp>
      <p:sp>
        <p:nvSpPr>
          <p:cNvPr id="5" name="Slide Number Placeholder 4"/>
          <p:cNvSpPr>
            <a:spLocks noGrp="1"/>
          </p:cNvSpPr>
          <p:nvPr>
            <p:ph type="sldNum" sz="quarter" idx="12"/>
          </p:nvPr>
        </p:nvSpPr>
        <p:spPr>
          <a:xfrm>
            <a:off x="8469312" y="113072"/>
            <a:ext cx="551783" cy="182880"/>
          </a:xfrm>
          <a:prstGeom prst="rect">
            <a:avLst/>
          </a:prstGeom>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xmlns="" val="3680566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FAB6944-8C02-4B20-B0AA-891658543E2C}" type="datetime1">
              <a:rPr lang="en-US" smtClean="0"/>
              <a:pPr/>
              <a:t>5/7/2024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8" name="Picture 7" descr="Pearson Logo"/>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57200" y="6376789"/>
            <a:ext cx="918000" cy="279915"/>
          </a:xfrm>
          <a:prstGeom prst="rect">
            <a:avLst/>
          </a:prstGeom>
        </p:spPr>
      </p:pic>
      <p:sp>
        <p:nvSpPr>
          <p:cNvPr id="9" name="TextBox 8"/>
          <p:cNvSpPr txBox="1"/>
          <p:nvPr userDrawn="1"/>
        </p:nvSpPr>
        <p:spPr>
          <a:xfrm>
            <a:off x="1752600" y="6324600"/>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2018,</a:t>
            </a:r>
            <a:r>
              <a:rPr lang="en-US" altLang="en-US" sz="1200" b="0" baseline="0" dirty="0">
                <a:latin typeface="Verdana" panose="020B0604030504040204" pitchFamily="34" charset="0"/>
                <a:ea typeface="Verdana" panose="020B0604030504040204" pitchFamily="34" charset="0"/>
                <a:cs typeface="Verdana" panose="020B0604030504040204" pitchFamily="34" charset="0"/>
              </a:rPr>
              <a:t> 2016, 2015</a:t>
            </a:r>
            <a:r>
              <a:rPr lang="en-US" altLang="en-US" sz="1200" b="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Tree>
    <p:extLst>
      <p:ext uri="{BB962C8B-B14F-4D97-AF65-F5344CB8AC3E}">
        <p14:creationId xmlns:p14="http://schemas.microsoft.com/office/powerpoint/2010/main" xmlns="" val="9230483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88D46458-8A45-4664-9F80-C06F194D1C11}" type="datetime1">
              <a:rPr lang="en-US" smtClean="0"/>
              <a:pPr/>
              <a:t>5/7/2024</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57200" y="6376789"/>
            <a:ext cx="918000" cy="279915"/>
          </a:xfrm>
          <a:prstGeom prst="rect">
            <a:avLst/>
          </a:prstGeom>
        </p:spPr>
      </p:pic>
      <p:sp>
        <p:nvSpPr>
          <p:cNvPr id="14" name="TextBox 13"/>
          <p:cNvSpPr txBox="1"/>
          <p:nvPr userDrawn="1"/>
        </p:nvSpPr>
        <p:spPr>
          <a:xfrm>
            <a:off x="1752600" y="6324600"/>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2018,</a:t>
            </a:r>
            <a:r>
              <a:rPr lang="en-US" altLang="en-US" sz="1200" b="0" baseline="0" dirty="0">
                <a:latin typeface="Verdana" panose="020B0604030504040204" pitchFamily="34" charset="0"/>
                <a:ea typeface="Verdana" panose="020B0604030504040204" pitchFamily="34" charset="0"/>
                <a:cs typeface="Verdana" panose="020B0604030504040204" pitchFamily="34" charset="0"/>
              </a:rPr>
              <a:t> 2016, 2015</a:t>
            </a:r>
            <a:r>
              <a:rPr lang="en-US" altLang="en-US" sz="1200" b="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Tree>
    <p:extLst>
      <p:ext uri="{BB962C8B-B14F-4D97-AF65-F5344CB8AC3E}">
        <p14:creationId xmlns:p14="http://schemas.microsoft.com/office/powerpoint/2010/main" xmlns="" val="26200641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24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B29AD930-DAF4-4544-9F96-2E0B2DCD6EFF}" type="datetime1">
              <a:rPr lang="en-US" smtClean="0"/>
              <a:pPr/>
              <a:t>5/7/2024</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14831037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EEF604B1-765F-45AA-A171-7233A4163C0E}" type="datetime1">
              <a:rPr lang="en-US" smtClean="0"/>
              <a:pPr/>
              <a:t>5/7/2024</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42733145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01C80FD3-FFB9-4C8D-B659-4F8471E6647E}" type="datetime1">
              <a:rPr lang="en-US" smtClean="0"/>
              <a:pPr/>
              <a:t>5/7/2024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7253766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2" name="Date Placeholder 1"/>
          <p:cNvSpPr>
            <a:spLocks noGrp="1"/>
          </p:cNvSpPr>
          <p:nvPr>
            <p:ph type="dt" sz="half" idx="10"/>
          </p:nvPr>
        </p:nvSpPr>
        <p:spPr/>
        <p:txBody>
          <a:bodyPr/>
          <a:lstStyle>
            <a:lvl1pPr>
              <a:defRPr>
                <a:solidFill>
                  <a:schemeClr val="tx1"/>
                </a:solidFill>
              </a:defRPr>
            </a:lvl1pPr>
          </a:lstStyle>
          <a:p>
            <a:fld id="{46250570-ECE2-48E6-BCEC-119A658FD60E}" type="datetime1">
              <a:rPr lang="en-US" smtClean="0"/>
              <a:pPr/>
              <a:t>5/7/2024</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00410" y="6376789"/>
            <a:ext cx="918000" cy="279915"/>
          </a:xfrm>
          <a:prstGeom prst="rect">
            <a:avLst/>
          </a:prstGeom>
        </p:spPr>
      </p:pic>
      <p:sp>
        <p:nvSpPr>
          <p:cNvPr id="12" name="TextBox 11"/>
          <p:cNvSpPr txBox="1"/>
          <p:nvPr userDrawn="1"/>
        </p:nvSpPr>
        <p:spPr>
          <a:xfrm>
            <a:off x="1752600" y="6324600"/>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2018,</a:t>
            </a:r>
            <a:r>
              <a:rPr lang="en-US" altLang="en-US" sz="1200" b="0" baseline="0" dirty="0">
                <a:latin typeface="Verdana" panose="020B0604030504040204" pitchFamily="34" charset="0"/>
                <a:ea typeface="Verdana" panose="020B0604030504040204" pitchFamily="34" charset="0"/>
                <a:cs typeface="Verdana" panose="020B0604030504040204" pitchFamily="34" charset="0"/>
              </a:rPr>
              <a:t> 2016, 2015</a:t>
            </a:r>
            <a:r>
              <a:rPr lang="en-US" altLang="en-US" sz="1200" b="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Tree>
    <p:extLst>
      <p:ext uri="{BB962C8B-B14F-4D97-AF65-F5344CB8AC3E}">
        <p14:creationId xmlns:p14="http://schemas.microsoft.com/office/powerpoint/2010/main" xmlns="" val="1378267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775468-395A-4F77-B53D-5807151D8AC4}" type="datetime1">
              <a:rPr lang="en-US" smtClean="0"/>
              <a:pPr/>
              <a:t>5/7/2024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42927680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15964868-39F0-49A6-82BD-178C14600D9C}" type="datetime1">
              <a:rPr lang="en-US" smtClean="0"/>
              <a:pPr/>
              <a:t>5/7/2024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4103653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lvl1pPr>
              <a:defRPr>
                <a:latin typeface="+mj-lt"/>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p>
        </p:txBody>
      </p:sp>
      <p:sp>
        <p:nvSpPr>
          <p:cNvPr id="4" name="Date Placeholder 3"/>
          <p:cNvSpPr>
            <a:spLocks noGrp="1"/>
          </p:cNvSpPr>
          <p:nvPr>
            <p:ph type="dt" sz="half" idx="11"/>
          </p:nvPr>
        </p:nvSpPr>
        <p:spPr/>
        <p:txBody>
          <a:bodyPr/>
          <a:lstStyle/>
          <a:p>
            <a:fld id="{BA8F344D-63AF-490F-A225-2D729AE0A377}" type="datetime1">
              <a:rPr lang="en-US" smtClean="0"/>
              <a:pPr/>
              <a:t>5/7/2024</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010312" y="6407663"/>
            <a:ext cx="918000" cy="279915"/>
          </a:xfrm>
          <a:prstGeom prst="rect">
            <a:avLst/>
          </a:prstGeom>
        </p:spPr>
      </p:pic>
    </p:spTree>
    <p:extLst>
      <p:ext uri="{BB962C8B-B14F-4D97-AF65-F5344CB8AC3E}">
        <p14:creationId xmlns:p14="http://schemas.microsoft.com/office/powerpoint/2010/main" xmlns="" val="29810628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699CF03E-DAA5-4F96-9F1F-C0F357F9D395}" type="datetime1">
              <a:rPr lang="en-US" smtClean="0"/>
              <a:pPr/>
              <a:t>5/7/2024</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3424474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5E16662B-7A18-4880-B2BD-24D6C2F5E0CA}" type="datetime1">
              <a:rPr lang="en-US" smtClean="0"/>
              <a:pPr/>
              <a:t>5/7/2024</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00410" y="6376789"/>
            <a:ext cx="918000" cy="279915"/>
          </a:xfrm>
          <a:prstGeom prst="rect">
            <a:avLst/>
          </a:prstGeom>
        </p:spPr>
      </p:pic>
      <p:sp>
        <p:nvSpPr>
          <p:cNvPr id="7" name="TextBox 6"/>
          <p:cNvSpPr txBox="1"/>
          <p:nvPr userDrawn="1"/>
        </p:nvSpPr>
        <p:spPr>
          <a:xfrm>
            <a:off x="1752600" y="6324600"/>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2018,</a:t>
            </a:r>
            <a:r>
              <a:rPr lang="en-US" altLang="en-US" sz="1200" b="0" baseline="0" dirty="0">
                <a:latin typeface="Verdana" panose="020B0604030504040204" pitchFamily="34" charset="0"/>
                <a:ea typeface="Verdana" panose="020B0604030504040204" pitchFamily="34" charset="0"/>
                <a:cs typeface="Verdana" panose="020B0604030504040204" pitchFamily="34" charset="0"/>
              </a:rPr>
              <a:t> 2016, 2015</a:t>
            </a:r>
            <a:r>
              <a:rPr lang="en-US" altLang="en-US" sz="1200" b="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Tree>
    <p:extLst>
      <p:ext uri="{BB962C8B-B14F-4D97-AF65-F5344CB8AC3E}">
        <p14:creationId xmlns:p14="http://schemas.microsoft.com/office/powerpoint/2010/main" xmlns="" val="34779984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FA3"/>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baseline="0">
                <a:latin typeface="Arial" pitchFamily="34" charset="0"/>
              </a:defRPr>
            </a:lvl1pPr>
            <a:lvl2pPr>
              <a:defRPr sz="2400" baseline="0">
                <a:latin typeface="Arial" pitchFamily="34" charset="0"/>
              </a:defRPr>
            </a:lvl2pPr>
            <a:lvl3pPr>
              <a:defRPr sz="2000" baseline="0">
                <a:latin typeface="Arial" pitchFamily="34" charset="0"/>
              </a:defRPr>
            </a:lvl3pPr>
            <a:lvl4pPr>
              <a:defRPr sz="1800" baseline="0">
                <a:latin typeface="Arial" pitchFamily="34" charset="0"/>
              </a:defRPr>
            </a:lvl4pPr>
            <a:lvl5pPr>
              <a:defRPr sz="1800" baseline="0">
                <a:latin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baseline="0">
                <a:latin typeface="Arial" pitchFamily="34" charset="0"/>
              </a:defRPr>
            </a:lvl1pPr>
            <a:lvl2pPr>
              <a:defRPr sz="2400" baseline="0">
                <a:latin typeface="Arial" pitchFamily="34" charset="0"/>
              </a:defRPr>
            </a:lvl2pPr>
            <a:lvl3pPr>
              <a:defRPr sz="2000" baseline="0">
                <a:latin typeface="Arial" pitchFamily="34" charset="0"/>
              </a:defRPr>
            </a:lvl3pPr>
            <a:lvl4pPr>
              <a:defRPr sz="1800" baseline="0">
                <a:latin typeface="Arial" pitchFamily="34" charset="0"/>
              </a:defRPr>
            </a:lvl4pPr>
            <a:lvl5pPr>
              <a:defRPr sz="1800" baseline="0">
                <a:latin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1"/>
          </p:nvPr>
        </p:nvSpPr>
        <p:spPr/>
        <p:txBody>
          <a:bodyPr/>
          <a:lstStyle>
            <a:lvl1pPr>
              <a:defRPr/>
            </a:lvl1pPr>
          </a:lstStyle>
          <a:p>
            <a:pPr>
              <a:defRPr/>
            </a:pPr>
            <a:fld id="{6670715B-4465-4100-A145-45746CF7DE3A}" type="slidenum">
              <a:rPr lang="en-US"/>
              <a:pPr>
                <a:defRPr/>
              </a:pPr>
              <a:t>‹#›</a:t>
            </a:fld>
            <a:endParaRPr lang="en-US" dirty="0"/>
          </a:p>
        </p:txBody>
      </p:sp>
    </p:spTree>
    <p:extLst>
      <p:ext uri="{BB962C8B-B14F-4D97-AF65-F5344CB8AC3E}">
        <p14:creationId xmlns:p14="http://schemas.microsoft.com/office/powerpoint/2010/main" xmlns="" val="35084204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11"/>
          </p:nvPr>
        </p:nvSpPr>
        <p:spPr/>
        <p:txBody>
          <a:bodyPr/>
          <a:lstStyle>
            <a:lvl1pPr>
              <a:defRPr/>
            </a:lvl1pPr>
          </a:lstStyle>
          <a:p>
            <a:pPr>
              <a:defRPr/>
            </a:pPr>
            <a:fld id="{89E0F49A-3581-4627-A690-D3EEA9FC4E3F}" type="slidenum">
              <a:rPr lang="en-US"/>
              <a:pPr>
                <a:defRPr/>
              </a:pPr>
              <a:t>‹#›</a:t>
            </a:fld>
            <a:endParaRPr lang="en-US" dirty="0"/>
          </a:p>
        </p:txBody>
      </p:sp>
    </p:spTree>
    <p:extLst>
      <p:ext uri="{BB962C8B-B14F-4D97-AF65-F5344CB8AC3E}">
        <p14:creationId xmlns:p14="http://schemas.microsoft.com/office/powerpoint/2010/main" xmlns="" val="607725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a:prstGeom prst="rect">
            <a:avLst/>
          </a:prstGeo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5/7/2024</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xmlns="" val="1570470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p>
        </p:txBody>
      </p:sp>
      <p:sp>
        <p:nvSpPr>
          <p:cNvPr id="4" name="Date Placeholder 3"/>
          <p:cNvSpPr>
            <a:spLocks noGrp="1"/>
          </p:cNvSpPr>
          <p:nvPr>
            <p:ph type="dt" sz="half" idx="11"/>
          </p:nvPr>
        </p:nvSpPr>
        <p:spPr/>
        <p:txBody>
          <a:bodyPr/>
          <a:lstStyle/>
          <a:p>
            <a:fld id="{DFB4AAE5-54CB-428F-8DC6-DA1EF11BE22D}" type="datetime1">
              <a:rPr lang="en-US" smtClean="0"/>
              <a:pPr/>
              <a:t>5/7/2024</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p>
        </p:txBody>
      </p:sp>
      <p:sp>
        <p:nvSpPr>
          <p:cNvPr id="9" name="Date Placeholder 3"/>
          <p:cNvSpPr>
            <a:spLocks noGrp="1"/>
          </p:cNvSpPr>
          <p:nvPr>
            <p:ph type="dt" sz="half" idx="10"/>
          </p:nvPr>
        </p:nvSpPr>
        <p:spPr>
          <a:xfrm>
            <a:off x="6335713" y="113072"/>
            <a:ext cx="2133600" cy="182880"/>
          </a:xfrm>
        </p:spPr>
        <p:txBody>
          <a:bodyPr/>
          <a:lstStyle/>
          <a:p>
            <a:fld id="{A69C80C3-ED3E-4952-8595-844A9C143F9B}" type="datetime1">
              <a:rPr lang="en-US" smtClean="0"/>
              <a:pPr/>
              <a:t>5/7/2024</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p>
        </p:txBody>
      </p:sp>
      <p:sp>
        <p:nvSpPr>
          <p:cNvPr id="4" name="Date Placeholder 3"/>
          <p:cNvSpPr>
            <a:spLocks noGrp="1"/>
          </p:cNvSpPr>
          <p:nvPr>
            <p:ph type="dt" sz="half" idx="10"/>
          </p:nvPr>
        </p:nvSpPr>
        <p:spPr/>
        <p:txBody>
          <a:bodyPr/>
          <a:lstStyle/>
          <a:p>
            <a:fld id="{72C982CC-7775-4BFC-9B0B-99F909C1973D}" type="datetime1">
              <a:rPr lang="en-US" smtClean="0"/>
              <a:pPr/>
              <a:t>5/7/2024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p>
        </p:txBody>
      </p:sp>
      <p:sp>
        <p:nvSpPr>
          <p:cNvPr id="2" name="Date Placeholder 1"/>
          <p:cNvSpPr>
            <a:spLocks noGrp="1"/>
          </p:cNvSpPr>
          <p:nvPr>
            <p:ph type="dt" sz="half" idx="10"/>
          </p:nvPr>
        </p:nvSpPr>
        <p:spPr/>
        <p:txBody>
          <a:bodyPr/>
          <a:lstStyle>
            <a:lvl1pPr>
              <a:defRPr>
                <a:solidFill>
                  <a:schemeClr val="tx1"/>
                </a:solidFill>
              </a:defRPr>
            </a:lvl1pPr>
          </a:lstStyle>
          <a:p>
            <a:fld id="{9BC3B630-7AE5-4351-B9D8-6709D86BFC80}" type="datetime1">
              <a:rPr lang="en-US" smtClean="0"/>
              <a:pPr/>
              <a:t>5/7/2024</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685800" y="3505200"/>
            <a:ext cx="4876800" cy="914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010312" y="6407663"/>
            <a:ext cx="918000" cy="279915"/>
          </a:xfrm>
          <a:prstGeom prst="rect">
            <a:avLst/>
          </a:prstGeom>
        </p:spPr>
      </p:pic>
    </p:spTree>
    <p:extLst>
      <p:ext uri="{BB962C8B-B14F-4D97-AF65-F5344CB8AC3E}">
        <p14:creationId xmlns:p14="http://schemas.microsoft.com/office/powerpoint/2010/main" xmlns=""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p>
        </p:txBody>
      </p:sp>
      <p:sp>
        <p:nvSpPr>
          <p:cNvPr id="4" name="Date Placeholder 3"/>
          <p:cNvSpPr>
            <a:spLocks noGrp="1"/>
          </p:cNvSpPr>
          <p:nvPr>
            <p:ph type="dt" sz="half" idx="10"/>
          </p:nvPr>
        </p:nvSpPr>
        <p:spPr/>
        <p:txBody>
          <a:bodyPr/>
          <a:lstStyle/>
          <a:p>
            <a:fld id="{DB2579FE-D821-463C-97EE-7D38FC64B1AE}" type="datetime1">
              <a:rPr lang="en-US" smtClean="0"/>
              <a:pPr/>
              <a:t>5/7/2024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p>
        </p:txBody>
      </p:sp>
      <p:sp>
        <p:nvSpPr>
          <p:cNvPr id="4" name="Date Placeholder 3"/>
          <p:cNvSpPr>
            <a:spLocks noGrp="1"/>
          </p:cNvSpPr>
          <p:nvPr>
            <p:ph type="dt" sz="half" idx="10"/>
          </p:nvPr>
        </p:nvSpPr>
        <p:spPr/>
        <p:txBody>
          <a:bodyPr/>
          <a:lstStyle/>
          <a:p>
            <a:fld id="{B3D34241-71EA-4523-9B1D-427AE5C4D03D}" type="datetime1">
              <a:rPr lang="en-US" smtClean="0"/>
              <a:pPr/>
              <a:t>5/7/2024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p>
        </p:txBody>
      </p:sp>
      <p:sp>
        <p:nvSpPr>
          <p:cNvPr id="3" name="Date Placeholder 2"/>
          <p:cNvSpPr>
            <a:spLocks noGrp="1"/>
          </p:cNvSpPr>
          <p:nvPr>
            <p:ph type="dt" sz="half" idx="10"/>
          </p:nvPr>
        </p:nvSpPr>
        <p:spPr/>
        <p:txBody>
          <a:bodyPr/>
          <a:lstStyle/>
          <a:p>
            <a:fld id="{922AC102-97F6-47C6-9BC0-17F4416B9321}" type="datetime1">
              <a:rPr lang="en-US" smtClean="0"/>
              <a:pPr/>
              <a:t>5/7/2024</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r>
              <a:rPr lang="en-US" dirty="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BCD15D2D-DC80-451B-A720-4ACDCFC42A85}" type="datetime1">
              <a:rPr lang="en-US" smtClean="0"/>
              <a:pPr/>
              <a:t>5/7/2024</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8" name="Picture 7" descr="Pearson Logo"/>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8010312" y="6407663"/>
            <a:ext cx="918000" cy="279915"/>
          </a:xfrm>
          <a:prstGeom prst="rect">
            <a:avLst/>
          </a:prstGeom>
        </p:spPr>
      </p:pic>
    </p:spTree>
    <p:extLst>
      <p:ext uri="{BB962C8B-B14F-4D97-AF65-F5344CB8AC3E}">
        <p14:creationId xmlns:p14="http://schemas.microsoft.com/office/powerpoint/2010/main" xmlns=""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Lst>
  <p:hf sldNum="0" hdr="0" dt="0"/>
  <p:txStyles>
    <p:titleStyle>
      <a:lvl1pPr algn="l" defTabSz="914400" rtl="0" eaLnBrk="1" latinLnBrk="0" hangingPunct="1">
        <a:lnSpc>
          <a:spcPct val="100000"/>
        </a:lnSpc>
        <a:spcBef>
          <a:spcPct val="0"/>
        </a:spcBef>
        <a:buNone/>
        <a:defRPr sz="34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B9544A98-833B-44D6-883E-8490CDFFD75F}" type="datetime1">
              <a:rPr lang="en-US" smtClean="0"/>
              <a:pPr/>
              <a:t>5/7/2024</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15" cstate="print">
            <a:extLst>
              <a:ext uri="{28A0092B-C50C-407E-A947-70E740481C1C}">
                <a14:useLocalDpi xmlns:a14="http://schemas.microsoft.com/office/drawing/2010/main" xmlns="" val="0"/>
              </a:ext>
            </a:extLst>
          </a:blip>
          <a:stretch>
            <a:fillRect/>
          </a:stretch>
        </p:blipFill>
        <p:spPr>
          <a:xfrm>
            <a:off x="457200" y="6376789"/>
            <a:ext cx="918000" cy="279915"/>
          </a:xfrm>
          <a:prstGeom prst="rect">
            <a:avLst/>
          </a:prstGeom>
        </p:spPr>
      </p:pic>
      <p:sp>
        <p:nvSpPr>
          <p:cNvPr id="10" name="TextBox 9"/>
          <p:cNvSpPr txBox="1"/>
          <p:nvPr userDrawn="1"/>
        </p:nvSpPr>
        <p:spPr>
          <a:xfrm>
            <a:off x="1752600" y="6324600"/>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2018,</a:t>
            </a:r>
            <a:r>
              <a:rPr lang="en-US" altLang="en-US" sz="1200" b="0" baseline="0" dirty="0">
                <a:latin typeface="Verdana" panose="020B0604030504040204" pitchFamily="34" charset="0"/>
                <a:ea typeface="Verdana" panose="020B0604030504040204" pitchFamily="34" charset="0"/>
                <a:cs typeface="Verdana" panose="020B0604030504040204" pitchFamily="34" charset="0"/>
              </a:rPr>
              <a:t> 2016, 2015</a:t>
            </a:r>
            <a:r>
              <a:rPr lang="en-US" altLang="en-US" sz="1200" b="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Tree>
    <p:extLst>
      <p:ext uri="{BB962C8B-B14F-4D97-AF65-F5344CB8AC3E}">
        <p14:creationId xmlns:p14="http://schemas.microsoft.com/office/powerpoint/2010/main" xmlns="" val="317122003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sldNum="0" hdr="0" dt="0"/>
  <p:txStyles>
    <p:titleStyle>
      <a:lvl1pPr algn="l" defTabSz="914400" rtl="0" eaLnBrk="1" latinLnBrk="0" hangingPunct="1">
        <a:lnSpc>
          <a:spcPct val="100000"/>
        </a:lnSpc>
        <a:spcBef>
          <a:spcPct val="0"/>
        </a:spcBef>
        <a:buNone/>
        <a:defRPr sz="34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215372"/>
            <a:ext cx="8229600" cy="546628"/>
          </a:xfrm>
        </p:spPr>
        <p:txBody>
          <a:bodyPr/>
          <a:lstStyle/>
          <a:p>
            <a:r>
              <a:rPr lang="en-US" sz="3600" dirty="0"/>
              <a:t>Cost Accounting </a:t>
            </a:r>
            <a:endParaRPr lang="en-US" sz="3600" dirty="0">
              <a:latin typeface="+mj-lt"/>
            </a:endParaRPr>
          </a:p>
        </p:txBody>
      </p:sp>
      <p:sp>
        <p:nvSpPr>
          <p:cNvPr id="4" name="Text Placeholder 4"/>
          <p:cNvSpPr>
            <a:spLocks noGrp="1"/>
          </p:cNvSpPr>
          <p:nvPr>
            <p:ph type="body" sz="quarter" idx="13"/>
          </p:nvPr>
        </p:nvSpPr>
        <p:spPr>
          <a:xfrm>
            <a:off x="609600" y="914400"/>
            <a:ext cx="8229600" cy="478970"/>
          </a:xfrm>
        </p:spPr>
        <p:txBody>
          <a:bodyPr/>
          <a:lstStyle/>
          <a:p>
            <a:r>
              <a:rPr lang="en-IN" sz="2400" dirty="0"/>
              <a:t>Sixteenth Edition</a:t>
            </a:r>
            <a:endParaRPr lang="en-US" sz="2400" dirty="0"/>
          </a:p>
        </p:txBody>
      </p:sp>
      <p:pic>
        <p:nvPicPr>
          <p:cNvPr id="9" name="Picture 2" descr="Front Cover: Horngren's Cost Accounting: A Managerial Emphasis; 16th Edition; by Datar;  Rajan"/>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 y="1553589"/>
            <a:ext cx="3657600" cy="43171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 Placeholder 5"/>
          <p:cNvSpPr>
            <a:spLocks noGrp="1"/>
          </p:cNvSpPr>
          <p:nvPr>
            <p:ph type="body" sz="quarter" idx="14"/>
          </p:nvPr>
        </p:nvSpPr>
        <p:spPr/>
        <p:txBody>
          <a:bodyPr/>
          <a:lstStyle/>
          <a:p>
            <a:pPr algn="ctr"/>
            <a:r>
              <a:rPr lang="en-US" sz="3200" b="1" dirty="0"/>
              <a:t>Chapter 2</a:t>
            </a:r>
          </a:p>
        </p:txBody>
      </p:sp>
      <p:sp>
        <p:nvSpPr>
          <p:cNvPr id="2" name="Text Placeholder 1"/>
          <p:cNvSpPr>
            <a:spLocks noGrp="1"/>
          </p:cNvSpPr>
          <p:nvPr>
            <p:ph type="body" sz="quarter" idx="15"/>
          </p:nvPr>
        </p:nvSpPr>
        <p:spPr/>
        <p:txBody>
          <a:bodyPr/>
          <a:lstStyle/>
          <a:p>
            <a:pPr algn="ctr"/>
            <a:r>
              <a:rPr lang="en-US" sz="2400" dirty="0"/>
              <a:t>An Introduction to Cost Terms and Purposes</a:t>
            </a:r>
          </a:p>
        </p:txBody>
      </p:sp>
      <p:sp>
        <p:nvSpPr>
          <p:cNvPr id="3" name="Text Placeholder 2"/>
          <p:cNvSpPr>
            <a:spLocks noGrp="1"/>
          </p:cNvSpPr>
          <p:nvPr>
            <p:ph type="body" sz="quarter" idx="16"/>
          </p:nvPr>
        </p:nvSpPr>
        <p:spPr>
          <a:xfrm>
            <a:off x="2286000" y="6400800"/>
            <a:ext cx="6629400" cy="328746"/>
          </a:xfrm>
        </p:spPr>
        <p:txBody>
          <a:bodyPr/>
          <a:lstStyle/>
          <a:p>
            <a:r>
              <a:rPr lang="en-US" altLang="en-US" sz="1200" dirty="0">
                <a:latin typeface="Verdana" panose="020B0604030504040204" pitchFamily="34" charset="0"/>
                <a:ea typeface="Verdana" panose="020B0604030504040204" pitchFamily="34" charset="0"/>
                <a:cs typeface="Verdana" panose="020B0604030504040204" pitchFamily="34" charset="0"/>
              </a:rPr>
              <a:t>Copyright © 2018, 2016, 2015 Pearson Education, Inc. All Rights Reserved.</a:t>
            </a:r>
            <a:endParaRPr lang="en-IN"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xmlns="" val="4257095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dding Text"/>
          <p:cNvSpPr>
            <a:spLocks noGrp="1"/>
          </p:cNvSpPr>
          <p:nvPr>
            <p:ph type="title"/>
          </p:nvPr>
        </p:nvSpPr>
        <p:spPr/>
        <p:txBody>
          <a:bodyPr/>
          <a:lstStyle/>
          <a:p>
            <a:r>
              <a:rPr lang="en-US" dirty="0"/>
              <a:t>Cost Behavior Patterns:  Variable Costs and Fixed Costs – </a:t>
            </a:r>
            <a:r>
              <a:rPr lang="en-US" sz="2200" b="0" dirty="0"/>
              <a:t>(2 of 2)</a:t>
            </a:r>
          </a:p>
        </p:txBody>
      </p:sp>
      <p:sp>
        <p:nvSpPr>
          <p:cNvPr id="3" name="Text Box 1"/>
          <p:cNvSpPr>
            <a:spLocks noGrp="1"/>
          </p:cNvSpPr>
          <p:nvPr>
            <p:ph idx="1"/>
          </p:nvPr>
        </p:nvSpPr>
        <p:spPr/>
        <p:txBody>
          <a:bodyPr>
            <a:normAutofit/>
          </a:bodyPr>
          <a:lstStyle/>
          <a:p>
            <a:pPr marL="0" indent="0">
              <a:buNone/>
            </a:pPr>
            <a:r>
              <a:rPr lang="en-US" sz="2800" b="1" dirty="0"/>
              <a:t>Variable costs are constant on a per-unit basis.  If a product takes 5 pounds of material each, it stays the same per unit regardless if one, ten or a thousand units are produced.</a:t>
            </a:r>
          </a:p>
          <a:p>
            <a:pPr marL="0" indent="0">
              <a:buNone/>
            </a:pPr>
            <a:r>
              <a:rPr lang="en-US" sz="2800" b="1" dirty="0"/>
              <a:t>Fixed costs per unit change inversely with the level of production.  As more units are produced, the same total fixed cost is spread over more and more units, reducing the cost per unit.</a:t>
            </a:r>
          </a:p>
        </p:txBody>
      </p:sp>
    </p:spTree>
    <p:extLst>
      <p:ext uri="{BB962C8B-B14F-4D97-AF65-F5344CB8AC3E}">
        <p14:creationId xmlns:p14="http://schemas.microsoft.com/office/powerpoint/2010/main" xmlns="" val="1577162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dding Text"/>
          <p:cNvSpPr>
            <a:spLocks noGrp="1"/>
          </p:cNvSpPr>
          <p:nvPr>
            <p:ph type="title"/>
          </p:nvPr>
        </p:nvSpPr>
        <p:spPr/>
        <p:txBody>
          <a:bodyPr/>
          <a:lstStyle/>
          <a:p>
            <a:r>
              <a:rPr lang="en-US" dirty="0"/>
              <a:t>Cost Behavior Patterns:  Variable Costs And Fixed Costs – Production of X6s</a:t>
            </a:r>
            <a:endParaRPr lang="en-US" sz="2200" b="0" dirty="0"/>
          </a:p>
        </p:txBody>
      </p:sp>
      <p:pic>
        <p:nvPicPr>
          <p:cNvPr id="5" name="Content Placeholder 4">
            <a:extLst>
              <a:ext uri="{FF2B5EF4-FFF2-40B4-BE49-F238E27FC236}">
                <a16:creationId xmlns:a16="http://schemas.microsoft.com/office/drawing/2014/main" xmlns="" id="{A67887A8-BAF9-431E-B3E2-FEC9E8254EAC}"/>
              </a:ext>
            </a:extLst>
          </p:cNvPr>
          <p:cNvPicPr>
            <a:picLocks noGrp="1" noChangeAspect="1"/>
          </p:cNvPicPr>
          <p:nvPr>
            <p:ph idx="1"/>
          </p:nvPr>
        </p:nvPicPr>
        <p:blipFill>
          <a:blip r:embed="rId3"/>
          <a:stretch>
            <a:fillRect/>
          </a:stretch>
        </p:blipFill>
        <p:spPr>
          <a:xfrm>
            <a:off x="58936" y="1280160"/>
            <a:ext cx="9026127" cy="2005806"/>
          </a:xfrm>
        </p:spPr>
      </p:pic>
      <p:pic>
        <p:nvPicPr>
          <p:cNvPr id="7" name="Picture 6">
            <a:extLst>
              <a:ext uri="{FF2B5EF4-FFF2-40B4-BE49-F238E27FC236}">
                <a16:creationId xmlns:a16="http://schemas.microsoft.com/office/drawing/2014/main" xmlns="" id="{03D35099-4D81-4A93-8667-451D66C2E752}"/>
              </a:ext>
            </a:extLst>
          </p:cNvPr>
          <p:cNvPicPr>
            <a:picLocks noChangeAspect="1"/>
          </p:cNvPicPr>
          <p:nvPr/>
        </p:nvPicPr>
        <p:blipFill>
          <a:blip r:embed="rId4"/>
          <a:stretch>
            <a:fillRect/>
          </a:stretch>
        </p:blipFill>
        <p:spPr>
          <a:xfrm>
            <a:off x="0" y="3429000"/>
            <a:ext cx="9156133" cy="2005806"/>
          </a:xfrm>
          <a:prstGeom prst="rect">
            <a:avLst/>
          </a:prstGeom>
        </p:spPr>
      </p:pic>
    </p:spTree>
    <p:extLst>
      <p:ext uri="{BB962C8B-B14F-4D97-AF65-F5344CB8AC3E}">
        <p14:creationId xmlns:p14="http://schemas.microsoft.com/office/powerpoint/2010/main" xmlns="" val="664082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dding Text"/>
          <p:cNvSpPr>
            <a:spLocks noGrp="1"/>
          </p:cNvSpPr>
          <p:nvPr>
            <p:ph type="title"/>
          </p:nvPr>
        </p:nvSpPr>
        <p:spPr/>
        <p:txBody>
          <a:bodyPr/>
          <a:lstStyle/>
          <a:p>
            <a:r>
              <a:rPr lang="en-US" dirty="0">
                <a:latin typeface="+mj-lt"/>
              </a:rPr>
              <a:t>Cost Behavior Summarized</a:t>
            </a:r>
            <a:endParaRPr lang="en-US" b="1" dirty="0">
              <a:latin typeface="+mj-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104568168"/>
              </p:ext>
            </p:extLst>
          </p:nvPr>
        </p:nvGraphicFramePr>
        <p:xfrm>
          <a:off x="457200" y="1600200"/>
          <a:ext cx="8229600" cy="3733799"/>
        </p:xfrm>
        <a:graphic>
          <a:graphicData uri="http://schemas.openxmlformats.org/drawingml/2006/table">
            <a:tbl>
              <a:tblPr firstRow="1" bandRow="1">
                <a:tableStyleId>{8A107856-5554-42FB-B03E-39F5DBC370BA}</a:tableStyleId>
              </a:tblPr>
              <a:tblGrid>
                <a:gridCol w="2743200">
                  <a:extLst>
                    <a:ext uri="{9D8B030D-6E8A-4147-A177-3AD203B41FA5}">
                      <a16:colId xmlns:a16="http://schemas.microsoft.com/office/drawing/2014/main" xmlns="" val="3719129592"/>
                    </a:ext>
                  </a:extLst>
                </a:gridCol>
                <a:gridCol w="2743200">
                  <a:extLst>
                    <a:ext uri="{9D8B030D-6E8A-4147-A177-3AD203B41FA5}">
                      <a16:colId xmlns:a16="http://schemas.microsoft.com/office/drawing/2014/main" xmlns="" val="901059636"/>
                    </a:ext>
                  </a:extLst>
                </a:gridCol>
                <a:gridCol w="2743200">
                  <a:extLst>
                    <a:ext uri="{9D8B030D-6E8A-4147-A177-3AD203B41FA5}">
                      <a16:colId xmlns:a16="http://schemas.microsoft.com/office/drawing/2014/main" xmlns="" val="2849582388"/>
                    </a:ext>
                  </a:extLst>
                </a:gridCol>
              </a:tblGrid>
              <a:tr h="503821">
                <a:tc>
                  <a:txBody>
                    <a:bodyPr/>
                    <a:lstStyle/>
                    <a:p>
                      <a:r>
                        <a:rPr lang="en-US" dirty="0"/>
                        <a:t>-</a:t>
                      </a:r>
                    </a:p>
                  </a:txBody>
                  <a:tcPr/>
                </a:tc>
                <a:tc>
                  <a:txBody>
                    <a:bodyPr/>
                    <a:lstStyle/>
                    <a:p>
                      <a:r>
                        <a:rPr lang="en-US" dirty="0"/>
                        <a:t>TOTAL</a:t>
                      </a:r>
                      <a:r>
                        <a:rPr lang="en-US" baseline="0" dirty="0"/>
                        <a:t> DOLLARS</a:t>
                      </a:r>
                      <a:endParaRPr lang="en-US" dirty="0"/>
                    </a:p>
                  </a:txBody>
                  <a:tcPr/>
                </a:tc>
                <a:tc>
                  <a:txBody>
                    <a:bodyPr/>
                    <a:lstStyle/>
                    <a:p>
                      <a:r>
                        <a:rPr lang="en-US" dirty="0"/>
                        <a:t>COST PER UNIT</a:t>
                      </a:r>
                    </a:p>
                  </a:txBody>
                  <a:tcPr/>
                </a:tc>
                <a:extLst>
                  <a:ext uri="{0D108BD9-81ED-4DB2-BD59-A6C34878D82A}">
                    <a16:rowId xmlns:a16="http://schemas.microsoft.com/office/drawing/2014/main" xmlns="" val="4011057995"/>
                  </a:ext>
                </a:extLst>
              </a:tr>
              <a:tr h="1614989">
                <a:tc>
                  <a:txBody>
                    <a:bodyPr/>
                    <a:lstStyle/>
                    <a:p>
                      <a:r>
                        <a:rPr lang="en-US" b="1" dirty="0"/>
                        <a:t>VARIABLE COSTS</a:t>
                      </a:r>
                    </a:p>
                  </a:txBody>
                  <a:tcPr/>
                </a:tc>
                <a:tc>
                  <a:txBody>
                    <a:bodyPr/>
                    <a:lstStyle/>
                    <a:p>
                      <a:r>
                        <a:rPr lang="en-US" sz="2000" dirty="0"/>
                        <a:t>Change</a:t>
                      </a:r>
                      <a:r>
                        <a:rPr lang="en-US" sz="2000" baseline="0" dirty="0"/>
                        <a:t> in proportion with output</a:t>
                      </a:r>
                    </a:p>
                    <a:p>
                      <a:r>
                        <a:rPr lang="en-US" sz="2000" baseline="0" dirty="0"/>
                        <a:t>(more output = more cost)</a:t>
                      </a:r>
                      <a:endParaRPr lang="en-US" sz="2000" dirty="0"/>
                    </a:p>
                  </a:txBody>
                  <a:tcPr/>
                </a:tc>
                <a:tc>
                  <a:txBody>
                    <a:bodyPr/>
                    <a:lstStyle/>
                    <a:p>
                      <a:r>
                        <a:rPr lang="en-US" sz="2000" dirty="0"/>
                        <a:t>Unchanged in relation to output</a:t>
                      </a:r>
                    </a:p>
                  </a:txBody>
                  <a:tcPr/>
                </a:tc>
                <a:extLst>
                  <a:ext uri="{0D108BD9-81ED-4DB2-BD59-A6C34878D82A}">
                    <a16:rowId xmlns:a16="http://schemas.microsoft.com/office/drawing/2014/main" xmlns="" val="2008087974"/>
                  </a:ext>
                </a:extLst>
              </a:tr>
              <a:tr h="1614989">
                <a:tc>
                  <a:txBody>
                    <a:bodyPr/>
                    <a:lstStyle/>
                    <a:p>
                      <a:r>
                        <a:rPr lang="en-US" b="1" dirty="0"/>
                        <a:t>FIXED COSTS</a:t>
                      </a:r>
                    </a:p>
                  </a:txBody>
                  <a:tcPr/>
                </a:tc>
                <a:tc>
                  <a:txBody>
                    <a:bodyPr/>
                    <a:lstStyle/>
                    <a:p>
                      <a:r>
                        <a:rPr lang="en-US" sz="2000" dirty="0"/>
                        <a:t>Unchanged in relation to output (within the relevant range)</a:t>
                      </a:r>
                    </a:p>
                  </a:txBody>
                  <a:tcPr/>
                </a:tc>
                <a:tc>
                  <a:txBody>
                    <a:bodyPr/>
                    <a:lstStyle/>
                    <a:p>
                      <a:r>
                        <a:rPr lang="en-US" sz="2000" dirty="0"/>
                        <a:t>Change</a:t>
                      </a:r>
                      <a:r>
                        <a:rPr lang="en-US" sz="2000" baseline="0" dirty="0"/>
                        <a:t> inversely with output</a:t>
                      </a:r>
                    </a:p>
                    <a:p>
                      <a:r>
                        <a:rPr lang="en-US" sz="2000" baseline="0" dirty="0"/>
                        <a:t>(more output = lower cost per unit)</a:t>
                      </a:r>
                      <a:endParaRPr lang="en-US" sz="2000" dirty="0"/>
                    </a:p>
                  </a:txBody>
                  <a:tcPr/>
                </a:tc>
                <a:extLst>
                  <a:ext uri="{0D108BD9-81ED-4DB2-BD59-A6C34878D82A}">
                    <a16:rowId xmlns:a16="http://schemas.microsoft.com/office/drawing/2014/main" xmlns="" val="3286503387"/>
                  </a:ext>
                </a:extLst>
              </a:tr>
            </a:tbl>
          </a:graphicData>
        </a:graphic>
      </p:graphicFrame>
      <p:sp>
        <p:nvSpPr>
          <p:cNvPr id="3" name="Rectangle 2">
            <a:extLst>
              <a:ext uri="{FF2B5EF4-FFF2-40B4-BE49-F238E27FC236}">
                <a16:creationId xmlns:a16="http://schemas.microsoft.com/office/drawing/2014/main" xmlns="" id="{74AC0185-3193-45EE-8FA9-EDAC779AB934}"/>
              </a:ext>
            </a:extLst>
          </p:cNvPr>
          <p:cNvSpPr/>
          <p:nvPr/>
        </p:nvSpPr>
        <p:spPr>
          <a:xfrm>
            <a:off x="609600" y="5562600"/>
            <a:ext cx="80772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Cost per unit = Total cost / number of units produced </a:t>
            </a:r>
          </a:p>
        </p:txBody>
      </p:sp>
    </p:spTree>
    <p:extLst>
      <p:ext uri="{BB962C8B-B14F-4D97-AF65-F5344CB8AC3E}">
        <p14:creationId xmlns:p14="http://schemas.microsoft.com/office/powerpoint/2010/main" xmlns="" val="4249025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03052"/>
          </a:xfrm>
        </p:spPr>
        <p:txBody>
          <a:bodyPr>
            <a:normAutofit/>
          </a:bodyPr>
          <a:lstStyle/>
          <a:p>
            <a:pPr eaLnBrk="1" fontAlgn="auto" hangingPunct="1">
              <a:spcAft>
                <a:spcPts val="0"/>
              </a:spcAft>
              <a:defRPr/>
            </a:pPr>
            <a:r>
              <a:rPr lang="en-US" dirty="0"/>
              <a:t>Graphs of variable and fixed costs</a:t>
            </a:r>
          </a:p>
        </p:txBody>
      </p:sp>
      <p:sp>
        <p:nvSpPr>
          <p:cNvPr id="4" name="Content Placeholder 3"/>
          <p:cNvSpPr>
            <a:spLocks noGrp="1"/>
          </p:cNvSpPr>
          <p:nvPr>
            <p:ph sz="half" idx="1"/>
          </p:nvPr>
        </p:nvSpPr>
        <p:spPr>
          <a:xfrm>
            <a:off x="457200" y="1600201"/>
            <a:ext cx="4038600" cy="609599"/>
          </a:xfrm>
        </p:spPr>
        <p:txBody>
          <a:bodyPr/>
          <a:lstStyle/>
          <a:p>
            <a:pPr marL="0" indent="0">
              <a:buNone/>
            </a:pPr>
            <a:r>
              <a:rPr lang="en-US" sz="1600" dirty="0"/>
              <a:t>PANEL A: Variable Costs of Steering Wheels at $60 per BMW X6 Assembled</a:t>
            </a:r>
            <a:endParaRPr lang="en-IN" sz="1600" dirty="0"/>
          </a:p>
        </p:txBody>
      </p:sp>
      <p:sp>
        <p:nvSpPr>
          <p:cNvPr id="5" name="Content Placeholder 4"/>
          <p:cNvSpPr>
            <a:spLocks noGrp="1"/>
          </p:cNvSpPr>
          <p:nvPr>
            <p:ph sz="half" idx="2"/>
          </p:nvPr>
        </p:nvSpPr>
        <p:spPr>
          <a:xfrm>
            <a:off x="4647476" y="1600200"/>
            <a:ext cx="4038600" cy="533400"/>
          </a:xfrm>
        </p:spPr>
        <p:txBody>
          <a:bodyPr/>
          <a:lstStyle/>
          <a:p>
            <a:pPr marL="0" indent="0">
              <a:buNone/>
            </a:pPr>
            <a:r>
              <a:rPr lang="en-US" sz="1600" dirty="0"/>
              <a:t>PANEL B: Supervision Costs for the BMW X6 Assembly Line (in Millions)</a:t>
            </a:r>
            <a:endParaRPr lang="en-IN" sz="1600" dirty="0"/>
          </a:p>
        </p:txBody>
      </p:sp>
      <p:pic>
        <p:nvPicPr>
          <p:cNvPr id="27652" name="Picture 2" descr="Two line graphs show panel A and panel B illustrating the variable cost of steering wheels at $600 per BMW X6 assembled and supervision costs for the BMW X6 assembly line, respectively.&#10;&#10;&quot;The details of panel A depicting the variable cost of steering wheels at $600 per BMW X6 assembled are as follows:&#10;&#10;Y-axis shows the total cost of steering wheels ranging from $0 to $2000000 with an increment of $500000 and X-axis shows the number of X6s assembled ranging from 0 to 4000 with an increment of 1000.&#10;&#10;The total costs of steering wheels for various numbers of X6s assembled are traced as a straight line and the values are as follows. All values are approximate.&#10;&#10;• For 1000 X6s assembled, the total cost of steering wheels is $750000&#10;• For 2000 X6s assembled, the total cost of steering wheels is $1300000&#10;• For 3000 X6s assembled, the total cost of steering wheels is $1950000&#10;&#10;The details of panel B depicting the supervision costs for the BMW X6 assembly line in millions are as follows:&#10;&#10;Y-axis shows the total supervision costs in millions ranging from $0 to $3 million with an increment of $1 million and X-axis shows the number of X6s assembled ranging from 0 to 60000 with an increment of 20000.&#10;&#10;The total supervision costs for various numbers of X6s assembled are traced as a horizontal line and the values are as follows. All values are approximate.&#10;&#10;• For 20000 X6s assembled, the total supervision cost is $2 million&#10;• For 40000 X6s assembled, the total supervision cost is $2 million&#10;• For 60000 X6s assembled, the total supervision cost is $2 million&quot;&#10;"/>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52105" t="10025"/>
          <a:stretch/>
        </p:blipFill>
        <p:spPr bwMode="auto">
          <a:xfrm>
            <a:off x="4622639" y="2447082"/>
            <a:ext cx="3467100" cy="297812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2" descr="Two line graphs show panel A and panel B illustrating the variable cost of steering wheels at $600 per BMW X6 assembled and supervision costs for the BMW X6 assembly line, respectively.&#10;&#10;&quot;The details of panel A depicting the variable cost of steering wheels at $600 per BMW X6 assembled are as follows:&#10;&#10;Y-axis shows the total cost of steering wheels ranging from $0 to $2000000 with an increment of $500000 and X-axis shows the number of X6s assembled ranging from 0 to 4000 with an increment of 1000.&#10;&#10;The total costs of steering wheels for various numbers of X6s assembled are traced as a straight line and the values are as follows. All values are approximate.&#10;&#10;• For 1000 X6s assembled, the total cost of steering wheels is $750000&#10;• For 2000 X6s assembled, the total cost of steering wheels is $1300000&#10;• For 3000 X6s assembled, the total cost of steering wheels is $1950000&#10;&#10;The details of panel B depicting the supervision costs for the BMW X6 assembly line in millions are as follows:&#10;&#10;Y-axis shows the total supervision costs in millions ranging from $0 to $3 million with an increment of $1 million and X-axis shows the number of X6s assembled ranging from 0 to 60000 with an increment of 20000.&#10;&#10;The total supervision costs for various numbers of X6s assembled are traced as a horizontal line and the values are as follows. All values are approximate.&#10;&#10;• For 20000 X6s assembled, the total supervision cost is $2 million&#10;• For 40000 X6s assembled, the total supervision cost is $2 million&#10;• For 60000 X6s assembled, the total supervision cost is $2 million&quot;&#10;"/>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10229" r="50000"/>
          <a:stretch/>
        </p:blipFill>
        <p:spPr bwMode="auto">
          <a:xfrm>
            <a:off x="457200" y="2436471"/>
            <a:ext cx="3619500" cy="297137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4139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dding Text"/>
          <p:cNvSpPr>
            <a:spLocks noGrp="1"/>
          </p:cNvSpPr>
          <p:nvPr>
            <p:ph type="title"/>
          </p:nvPr>
        </p:nvSpPr>
        <p:spPr/>
        <p:txBody>
          <a:bodyPr/>
          <a:lstStyle/>
          <a:p>
            <a:r>
              <a:rPr lang="en-US" dirty="0"/>
              <a:t>Other Cost Concepts</a:t>
            </a:r>
            <a:endParaRPr lang="en-US" b="1" dirty="0">
              <a:latin typeface="+mj-lt"/>
            </a:endParaRPr>
          </a:p>
        </p:txBody>
      </p:sp>
      <p:sp>
        <p:nvSpPr>
          <p:cNvPr id="3" name="Text Box 1"/>
          <p:cNvSpPr>
            <a:spLocks noGrp="1"/>
          </p:cNvSpPr>
          <p:nvPr>
            <p:ph idx="1"/>
          </p:nvPr>
        </p:nvSpPr>
        <p:spPr/>
        <p:txBody>
          <a:bodyPr>
            <a:normAutofit/>
          </a:bodyPr>
          <a:lstStyle/>
          <a:p>
            <a:pPr marL="0" indent="0">
              <a:buNone/>
            </a:pPr>
            <a:r>
              <a:rPr lang="en-US" sz="2400" b="1" dirty="0"/>
              <a:t>Mixed costs have both fixed and variable elements</a:t>
            </a:r>
          </a:p>
          <a:p>
            <a:pPr marL="0" indent="0">
              <a:buNone/>
            </a:pPr>
            <a:r>
              <a:rPr lang="en-US" sz="2400" b="1" dirty="0"/>
              <a:t>Cost driver – a variable, such as the level of activity or volume, that causally affects costs over a given time span.</a:t>
            </a:r>
          </a:p>
          <a:p>
            <a:pPr marL="0" indent="0">
              <a:buNone/>
            </a:pPr>
            <a:r>
              <a:rPr lang="en-US" sz="2400" b="1" dirty="0"/>
              <a:t>Relevant range – the band or range of normal activity level (or volume) in which there is a specific relationship between the level of activity (or volume) and the cost in question.</a:t>
            </a:r>
          </a:p>
          <a:p>
            <a:pPr marL="0" indent="0">
              <a:buNone/>
            </a:pPr>
            <a:r>
              <a:rPr lang="en-US" sz="2400" b="1" dirty="0"/>
              <a:t>Fixed costs are considered fixed only within the relevant range.</a:t>
            </a:r>
          </a:p>
        </p:txBody>
      </p:sp>
    </p:spTree>
    <p:extLst>
      <p:ext uri="{BB962C8B-B14F-4D97-AF65-F5344CB8AC3E}">
        <p14:creationId xmlns:p14="http://schemas.microsoft.com/office/powerpoint/2010/main" xmlns="" val="3734263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dding Text"/>
          <p:cNvSpPr>
            <a:spLocks noGrp="1"/>
          </p:cNvSpPr>
          <p:nvPr>
            <p:ph type="title"/>
          </p:nvPr>
        </p:nvSpPr>
        <p:spPr/>
        <p:txBody>
          <a:bodyPr/>
          <a:lstStyle/>
          <a:p>
            <a:r>
              <a:rPr lang="en-US" dirty="0">
                <a:latin typeface="+mj-lt"/>
              </a:rPr>
              <a:t>Multiple Classifications of Costs</a:t>
            </a:r>
            <a:endParaRPr lang="en-US" b="1" dirty="0">
              <a:latin typeface="+mj-lt"/>
            </a:endParaRPr>
          </a:p>
        </p:txBody>
      </p:sp>
      <p:sp>
        <p:nvSpPr>
          <p:cNvPr id="3" name="Text Box 1"/>
          <p:cNvSpPr>
            <a:spLocks noGrp="1"/>
          </p:cNvSpPr>
          <p:nvPr>
            <p:ph idx="1"/>
          </p:nvPr>
        </p:nvSpPr>
        <p:spPr/>
        <p:txBody>
          <a:bodyPr>
            <a:normAutofit/>
          </a:bodyPr>
          <a:lstStyle/>
          <a:p>
            <a:r>
              <a:rPr lang="en-US" sz="2400" b="1" dirty="0"/>
              <a:t>Costs may be classified as:</a:t>
            </a:r>
          </a:p>
          <a:p>
            <a:pPr lvl="1"/>
            <a:r>
              <a:rPr lang="en-US" sz="2400" b="1" dirty="0"/>
              <a:t>Direct/Indirect, and	</a:t>
            </a:r>
          </a:p>
          <a:p>
            <a:pPr lvl="1"/>
            <a:r>
              <a:rPr lang="en-US" sz="2400" b="1" dirty="0"/>
              <a:t>Variable/Fixed</a:t>
            </a:r>
          </a:p>
          <a:p>
            <a:r>
              <a:rPr lang="en-US" sz="2400" b="1" dirty="0"/>
              <a:t>These multiple classifications give rise to important cost combinations:</a:t>
            </a:r>
          </a:p>
          <a:p>
            <a:pPr lvl="1"/>
            <a:r>
              <a:rPr lang="en-US" sz="2400" b="1" dirty="0"/>
              <a:t>Direct and variable</a:t>
            </a:r>
          </a:p>
          <a:p>
            <a:pPr lvl="1"/>
            <a:r>
              <a:rPr lang="en-US" sz="2400" b="1" dirty="0"/>
              <a:t>Direct and fixed</a:t>
            </a:r>
          </a:p>
          <a:p>
            <a:pPr lvl="1"/>
            <a:r>
              <a:rPr lang="en-US" sz="2400" b="1" dirty="0"/>
              <a:t>Indirect and variable</a:t>
            </a:r>
          </a:p>
          <a:p>
            <a:pPr lvl="1"/>
            <a:r>
              <a:rPr lang="en-US" sz="2400" b="1" dirty="0"/>
              <a:t>Indirect and fixed</a:t>
            </a:r>
          </a:p>
        </p:txBody>
      </p:sp>
    </p:spTree>
    <p:extLst>
      <p:ext uri="{BB962C8B-B14F-4D97-AF65-F5344CB8AC3E}">
        <p14:creationId xmlns:p14="http://schemas.microsoft.com/office/powerpoint/2010/main" xmlns="" val="2998890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altLang="en-US" dirty="0"/>
              <a:t>Examples of the Multiple  Classifications Of Costs</a:t>
            </a:r>
            <a:endParaRPr lang="en-US" dirty="0"/>
          </a:p>
        </p:txBody>
      </p:sp>
      <p:sp>
        <p:nvSpPr>
          <p:cNvPr id="31748"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B523229-FF48-439A-9F9E-0A689F114372}" type="slidenum">
              <a:rPr lang="en-US" altLang="en-US">
                <a:solidFill>
                  <a:schemeClr val="tx2"/>
                </a:solidFill>
              </a:rPr>
              <a:pPr eaLnBrk="1" hangingPunct="1"/>
              <a:t>16</a:t>
            </a:fld>
            <a:endParaRPr lang="en-US" altLang="en-US">
              <a:solidFill>
                <a:schemeClr val="tx2"/>
              </a:solidFill>
            </a:endParaRPr>
          </a:p>
        </p:txBody>
      </p:sp>
      <p:pic>
        <p:nvPicPr>
          <p:cNvPr id="31750" name="Picture 7" descr="A two by two matrix diagram shows the examples of costs in combinations of various types of classifications such as direct, indirect, variable, and fixed costs for a car manufacturer.&#10;&#10;&quot;The vertical line traces the cost-behavior pattern and the horizontal line traces the assignment of costs to cost object.&#10;&#10;The details of the assignment of costs to cost object for the two types of cost-behavior pattern are as follows:&#10;&#10;1. Cost-behavior pattern: Variable costs&#10;a. Assignment of costs to cost object: Direct costs&#10;• Cost object: BMW X6s produced. Example: Tires used in assembly of automobile.&#10;b. Assignment of costs to cost object: Indirect costs&#10;• Cost object: BMW X6s produced. Example: Power costs at Spartanburg plant. Power usage is metered only to the plant, where multiple products are assembled.&#10;&#10;2. Cost-behavior pattern: Fixed Costs&#10;a. Assignment of costs to cost object: Direct costs &#10;• Cost object: BMW X6s produced. Example: Salary of supervisor on BMW X6 assembly line.&#10;b. Assignment of costs to cost object: Indirect costs&#10;• Cost object: BMW X6s produced. Example: Annual lease costs at Spartanburg plant. Lease is for whole plant, where multiple products are produced.&quot;&#1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200" y="1638300"/>
            <a:ext cx="7010400" cy="4470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91845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dding Text"/>
          <p:cNvSpPr>
            <a:spLocks noGrp="1"/>
          </p:cNvSpPr>
          <p:nvPr>
            <p:ph type="title"/>
          </p:nvPr>
        </p:nvSpPr>
        <p:spPr/>
        <p:txBody>
          <a:bodyPr/>
          <a:lstStyle/>
          <a:p>
            <a:r>
              <a:rPr lang="en-US" dirty="0"/>
              <a:t>Use Unit Costs Cautiously</a:t>
            </a:r>
            <a:endParaRPr lang="en-US" b="1" dirty="0">
              <a:latin typeface="+mj-lt"/>
            </a:endParaRPr>
          </a:p>
        </p:txBody>
      </p:sp>
      <p:sp>
        <p:nvSpPr>
          <p:cNvPr id="3" name="Text Box 1"/>
          <p:cNvSpPr>
            <a:spLocks noGrp="1"/>
          </p:cNvSpPr>
          <p:nvPr>
            <p:ph idx="1"/>
          </p:nvPr>
        </p:nvSpPr>
        <p:spPr/>
        <p:txBody>
          <a:bodyPr>
            <a:normAutofit/>
          </a:bodyPr>
          <a:lstStyle/>
          <a:p>
            <a:pPr marL="0" indent="0">
              <a:buNone/>
            </a:pPr>
            <a:r>
              <a:rPr lang="en-US" sz="3200" b="1" dirty="0"/>
              <a:t>Although unit costs are regularly used in financial reports and for making product mix and pricing decisions, managers should think in terms of total costs rather than unit costs for many decisions.</a:t>
            </a:r>
          </a:p>
        </p:txBody>
      </p:sp>
    </p:spTree>
    <p:extLst>
      <p:ext uri="{BB962C8B-B14F-4D97-AF65-F5344CB8AC3E}">
        <p14:creationId xmlns:p14="http://schemas.microsoft.com/office/powerpoint/2010/main" xmlns="" val="457652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dding Text"/>
          <p:cNvSpPr>
            <a:spLocks noGrp="1"/>
          </p:cNvSpPr>
          <p:nvPr>
            <p:ph type="title"/>
          </p:nvPr>
        </p:nvSpPr>
        <p:spPr/>
        <p:txBody>
          <a:bodyPr/>
          <a:lstStyle/>
          <a:p>
            <a:r>
              <a:rPr lang="en-US" dirty="0"/>
              <a:t>Use Unit Costs Cautiously</a:t>
            </a:r>
            <a:endParaRPr lang="en-US" b="1" dirty="0">
              <a:latin typeface="+mj-lt"/>
            </a:endParaRPr>
          </a:p>
        </p:txBody>
      </p:sp>
      <p:pic>
        <p:nvPicPr>
          <p:cNvPr id="5" name="Content Placeholder 4">
            <a:extLst>
              <a:ext uri="{FF2B5EF4-FFF2-40B4-BE49-F238E27FC236}">
                <a16:creationId xmlns:a16="http://schemas.microsoft.com/office/drawing/2014/main" xmlns="" id="{1BCC71CC-FB48-4B9F-B24D-10A46CEB1AD0}"/>
              </a:ext>
            </a:extLst>
          </p:cNvPr>
          <p:cNvPicPr>
            <a:picLocks noGrp="1" noChangeAspect="1"/>
          </p:cNvPicPr>
          <p:nvPr>
            <p:ph idx="1"/>
          </p:nvPr>
        </p:nvPicPr>
        <p:blipFill>
          <a:blip r:embed="rId3"/>
          <a:stretch>
            <a:fillRect/>
          </a:stretch>
        </p:blipFill>
        <p:spPr>
          <a:xfrm>
            <a:off x="63667" y="1600200"/>
            <a:ext cx="9016666" cy="2590800"/>
          </a:xfrm>
        </p:spPr>
      </p:pic>
    </p:spTree>
    <p:extLst>
      <p:ext uri="{BB962C8B-B14F-4D97-AF65-F5344CB8AC3E}">
        <p14:creationId xmlns:p14="http://schemas.microsoft.com/office/powerpoint/2010/main" xmlns="" val="904849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dding Text"/>
          <p:cNvSpPr>
            <a:spLocks noGrp="1"/>
          </p:cNvSpPr>
          <p:nvPr>
            <p:ph type="title"/>
          </p:nvPr>
        </p:nvSpPr>
        <p:spPr/>
        <p:txBody>
          <a:bodyPr/>
          <a:lstStyle/>
          <a:p>
            <a:r>
              <a:rPr lang="en-US" dirty="0">
                <a:latin typeface="+mj-lt"/>
              </a:rPr>
              <a:t>Different Types of Firms</a:t>
            </a:r>
            <a:endParaRPr lang="en-US" b="1" dirty="0">
              <a:latin typeface="+mj-lt"/>
            </a:endParaRPr>
          </a:p>
        </p:txBody>
      </p:sp>
      <p:sp>
        <p:nvSpPr>
          <p:cNvPr id="3" name="Text Box 1"/>
          <p:cNvSpPr>
            <a:spLocks noGrp="1"/>
          </p:cNvSpPr>
          <p:nvPr>
            <p:ph idx="1"/>
          </p:nvPr>
        </p:nvSpPr>
        <p:spPr/>
        <p:txBody>
          <a:bodyPr>
            <a:normAutofit/>
          </a:bodyPr>
          <a:lstStyle/>
          <a:p>
            <a:pPr marL="457200" indent="-457200">
              <a:buFont typeface="+mj-lt"/>
              <a:buAutoNum type="arabicPeriod"/>
            </a:pPr>
            <a:r>
              <a:rPr lang="en-US" sz="2400" b="1" dirty="0"/>
              <a:t>Manufacturing-sector companies purchase materials and components and convert them into various finished goods.</a:t>
            </a:r>
          </a:p>
          <a:p>
            <a:pPr marL="457200" indent="-457200">
              <a:buFont typeface="+mj-lt"/>
              <a:buAutoNum type="arabicPeriod"/>
            </a:pPr>
            <a:r>
              <a:rPr lang="en-US" sz="2400" b="1" dirty="0"/>
              <a:t>Merchandising-sector companies purchase and then sell tangible products without changing their basic form.</a:t>
            </a:r>
          </a:p>
          <a:p>
            <a:pPr marL="457200" indent="-457200">
              <a:buFont typeface="+mj-lt"/>
              <a:buAutoNum type="arabicPeriod"/>
            </a:pPr>
            <a:r>
              <a:rPr lang="en-US" sz="2400" b="1" dirty="0"/>
              <a:t>Service-sector companies provide services (intangible products) like legal advice or audits.</a:t>
            </a:r>
          </a:p>
        </p:txBody>
      </p:sp>
    </p:spTree>
    <p:extLst>
      <p:ext uri="{BB962C8B-B14F-4D97-AF65-F5344CB8AC3E}">
        <p14:creationId xmlns:p14="http://schemas.microsoft.com/office/powerpoint/2010/main" xmlns="" val="3647019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arning Objectives"/>
          <p:cNvSpPr>
            <a:spLocks noGrp="1"/>
          </p:cNvSpPr>
          <p:nvPr>
            <p:ph type="title"/>
          </p:nvPr>
        </p:nvSpPr>
        <p:spPr>
          <a:xfrm>
            <a:off x="457200" y="304800"/>
            <a:ext cx="8229600" cy="703052"/>
          </a:xfrm>
        </p:spPr>
        <p:txBody>
          <a:bodyPr/>
          <a:lstStyle/>
          <a:p>
            <a:r>
              <a:rPr lang="en-US" b="1" dirty="0">
                <a:latin typeface="+mj-lt"/>
              </a:rPr>
              <a:t>Learning Objectives </a:t>
            </a:r>
          </a:p>
        </p:txBody>
      </p:sp>
      <p:sp>
        <p:nvSpPr>
          <p:cNvPr id="3" name="Learning Objective List"/>
          <p:cNvSpPr>
            <a:spLocks noGrp="1"/>
          </p:cNvSpPr>
          <p:nvPr>
            <p:ph idx="1"/>
          </p:nvPr>
        </p:nvSpPr>
        <p:spPr>
          <a:xfrm>
            <a:off x="457200" y="1295400"/>
            <a:ext cx="8229600" cy="5029200"/>
          </a:xfrm>
        </p:spPr>
        <p:txBody>
          <a:bodyPr/>
          <a:lstStyle/>
          <a:p>
            <a:pPr>
              <a:buClr>
                <a:schemeClr val="bg1"/>
              </a:buClr>
            </a:pPr>
            <a:r>
              <a:rPr lang="en-US" sz="2400" b="1" dirty="0">
                <a:solidFill>
                  <a:srgbClr val="007FA3"/>
                </a:solidFill>
              </a:rPr>
              <a:t>2.1</a:t>
            </a:r>
            <a:r>
              <a:rPr lang="en-US" sz="2400" dirty="0"/>
              <a:t> Define and illustrate a cost object </a:t>
            </a:r>
          </a:p>
          <a:p>
            <a:pPr>
              <a:buClr>
                <a:schemeClr val="bg1"/>
              </a:buClr>
            </a:pPr>
            <a:r>
              <a:rPr lang="en-US" sz="2400" b="1" dirty="0">
                <a:solidFill>
                  <a:srgbClr val="007FA3"/>
                </a:solidFill>
              </a:rPr>
              <a:t>2.2</a:t>
            </a:r>
            <a:r>
              <a:rPr lang="en-US" sz="2400" b="1" dirty="0">
                <a:solidFill>
                  <a:schemeClr val="accent1"/>
                </a:solidFill>
              </a:rPr>
              <a:t> </a:t>
            </a:r>
            <a:r>
              <a:rPr lang="en-US" sz="2400" dirty="0"/>
              <a:t>Distinguish between direct costs and indirect costs</a:t>
            </a:r>
          </a:p>
          <a:p>
            <a:pPr>
              <a:buClr>
                <a:schemeClr val="bg1"/>
              </a:buClr>
            </a:pPr>
            <a:r>
              <a:rPr lang="en-US" sz="2400" b="1" dirty="0">
                <a:solidFill>
                  <a:srgbClr val="007FA3"/>
                </a:solidFill>
              </a:rPr>
              <a:t>2.3</a:t>
            </a:r>
            <a:r>
              <a:rPr lang="en-US" sz="2400" dirty="0"/>
              <a:t> Explain variable costs and fixed costs</a:t>
            </a:r>
          </a:p>
          <a:p>
            <a:pPr>
              <a:buClr>
                <a:schemeClr val="bg1"/>
              </a:buClr>
            </a:pPr>
            <a:r>
              <a:rPr lang="en-US" sz="2400" b="1" dirty="0">
                <a:solidFill>
                  <a:srgbClr val="007FA3"/>
                </a:solidFill>
              </a:rPr>
              <a:t>2.4</a:t>
            </a:r>
            <a:r>
              <a:rPr lang="en-US" sz="2400" b="1" dirty="0">
                <a:solidFill>
                  <a:schemeClr val="accent1"/>
                </a:solidFill>
              </a:rPr>
              <a:t> </a:t>
            </a:r>
            <a:r>
              <a:rPr lang="en-US" sz="2400" dirty="0"/>
              <a:t>Interpret unit costs cautiously</a:t>
            </a:r>
          </a:p>
          <a:p>
            <a:pPr>
              <a:buClr>
                <a:schemeClr val="bg1"/>
              </a:buClr>
            </a:pPr>
            <a:r>
              <a:rPr lang="en-US" sz="2400" b="1" dirty="0">
                <a:solidFill>
                  <a:srgbClr val="007FA3"/>
                </a:solidFill>
              </a:rPr>
              <a:t>2.5</a:t>
            </a:r>
            <a:r>
              <a:rPr lang="en-US" sz="2400" b="1" dirty="0">
                <a:solidFill>
                  <a:schemeClr val="accent1"/>
                </a:solidFill>
              </a:rPr>
              <a:t> </a:t>
            </a:r>
            <a:r>
              <a:rPr lang="en-US" sz="2400" dirty="0"/>
              <a:t>Distinguish inventoriable costs from period costs</a:t>
            </a:r>
          </a:p>
        </p:txBody>
      </p:sp>
    </p:spTree>
    <p:extLst>
      <p:ext uri="{BB962C8B-B14F-4D97-AF65-F5344CB8AC3E}">
        <p14:creationId xmlns:p14="http://schemas.microsoft.com/office/powerpoint/2010/main" xmlns="" val="793399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dding Text"/>
          <p:cNvSpPr>
            <a:spLocks noGrp="1"/>
          </p:cNvSpPr>
          <p:nvPr>
            <p:ph type="title"/>
          </p:nvPr>
        </p:nvSpPr>
        <p:spPr>
          <a:xfrm>
            <a:off x="457200" y="304800"/>
            <a:ext cx="8229600" cy="703052"/>
          </a:xfrm>
        </p:spPr>
        <p:txBody>
          <a:bodyPr/>
          <a:lstStyle/>
          <a:p>
            <a:r>
              <a:rPr lang="en-US" dirty="0">
                <a:latin typeface="+mj-lt"/>
              </a:rPr>
              <a:t>Types of Inventory</a:t>
            </a:r>
            <a:endParaRPr lang="en-US" b="1" dirty="0">
              <a:latin typeface="+mj-lt"/>
            </a:endParaRPr>
          </a:p>
        </p:txBody>
      </p:sp>
      <p:sp>
        <p:nvSpPr>
          <p:cNvPr id="3" name="Text Box 1"/>
          <p:cNvSpPr>
            <a:spLocks noGrp="1"/>
          </p:cNvSpPr>
          <p:nvPr>
            <p:ph idx="1"/>
          </p:nvPr>
        </p:nvSpPr>
        <p:spPr>
          <a:xfrm>
            <a:off x="457200" y="1219200"/>
            <a:ext cx="8229600" cy="4876800"/>
          </a:xfrm>
        </p:spPr>
        <p:txBody>
          <a:bodyPr>
            <a:noAutofit/>
          </a:bodyPr>
          <a:lstStyle/>
          <a:p>
            <a:pPr marL="0" indent="0">
              <a:buNone/>
            </a:pPr>
            <a:r>
              <a:rPr lang="en-US" sz="2800" b="1" dirty="0"/>
              <a:t>Direct materials – resources in-stock and available for use</a:t>
            </a:r>
          </a:p>
          <a:p>
            <a:pPr marL="0" indent="0">
              <a:buNone/>
            </a:pPr>
            <a:r>
              <a:rPr lang="en-US" sz="2800" b="1" dirty="0"/>
              <a:t>Work-in-process (or progress) – goods partially worked on but not yet completed, often abbreviated as WIP</a:t>
            </a:r>
          </a:p>
          <a:p>
            <a:pPr marL="0" indent="0">
              <a:buNone/>
            </a:pPr>
            <a:r>
              <a:rPr lang="en-US" sz="2800" b="1" dirty="0"/>
              <a:t>Finished goods – goods completed but not yet sold</a:t>
            </a:r>
          </a:p>
          <a:p>
            <a:pPr marL="0" indent="0">
              <a:buNone/>
            </a:pPr>
            <a:r>
              <a:rPr lang="en-US" sz="2800" b="1" dirty="0"/>
              <a:t>Note:  Merchandising-sector companies hold only one type of inventory:  merchandise inventory</a:t>
            </a:r>
          </a:p>
        </p:txBody>
      </p:sp>
    </p:spTree>
    <p:extLst>
      <p:ext uri="{BB962C8B-B14F-4D97-AF65-F5344CB8AC3E}">
        <p14:creationId xmlns:p14="http://schemas.microsoft.com/office/powerpoint/2010/main" xmlns="" val="169782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dding Text"/>
          <p:cNvSpPr>
            <a:spLocks noGrp="1"/>
          </p:cNvSpPr>
          <p:nvPr>
            <p:ph type="title"/>
          </p:nvPr>
        </p:nvSpPr>
        <p:spPr/>
        <p:txBody>
          <a:bodyPr/>
          <a:lstStyle/>
          <a:p>
            <a:r>
              <a:rPr lang="en-US" dirty="0">
                <a:latin typeface="+mj-lt"/>
              </a:rPr>
              <a:t>Commonly Used Classifications of Manufacturing Costs</a:t>
            </a:r>
            <a:endParaRPr lang="en-US" b="1" dirty="0">
              <a:latin typeface="+mj-lt"/>
            </a:endParaRPr>
          </a:p>
        </p:txBody>
      </p:sp>
      <p:sp>
        <p:nvSpPr>
          <p:cNvPr id="3" name="Text Box 1"/>
          <p:cNvSpPr>
            <a:spLocks noGrp="1"/>
          </p:cNvSpPr>
          <p:nvPr>
            <p:ph idx="1"/>
          </p:nvPr>
        </p:nvSpPr>
        <p:spPr/>
        <p:txBody>
          <a:bodyPr>
            <a:normAutofit/>
          </a:bodyPr>
          <a:lstStyle/>
          <a:p>
            <a:pPr marL="0" indent="0">
              <a:buNone/>
            </a:pPr>
            <a:r>
              <a:rPr lang="en-US" sz="2400" b="1" dirty="0"/>
              <a:t>	Direct materials – acquisition costs of all material that will become part of the cost object.</a:t>
            </a:r>
          </a:p>
          <a:p>
            <a:pPr marL="0" indent="0">
              <a:buNone/>
            </a:pPr>
            <a:r>
              <a:rPr lang="en-US" sz="2400" b="1" dirty="0"/>
              <a:t>	Direct labor – compensation of all manufacturing labor that can be traced to the cost object.</a:t>
            </a:r>
          </a:p>
          <a:p>
            <a:pPr marL="0" indent="0">
              <a:buNone/>
            </a:pPr>
            <a:r>
              <a:rPr lang="en-US" sz="2400" b="1" dirty="0"/>
              <a:t>	Indirect manufacturing – all manufacturing costs that are related to the cost object but cannot be traced to that cost object in an economically feasible way.</a:t>
            </a:r>
          </a:p>
        </p:txBody>
      </p:sp>
    </p:spTree>
    <p:extLst>
      <p:ext uri="{BB962C8B-B14F-4D97-AF65-F5344CB8AC3E}">
        <p14:creationId xmlns:p14="http://schemas.microsoft.com/office/powerpoint/2010/main" xmlns="" val="659750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0481" y="0"/>
            <a:ext cx="9190765" cy="4953000"/>
          </a:xfrm>
          <a:prstGeom prst="rect">
            <a:avLst/>
          </a:prstGeom>
        </p:spPr>
      </p:pic>
    </p:spTree>
    <p:extLst>
      <p:ext uri="{BB962C8B-B14F-4D97-AF65-F5344CB8AC3E}">
        <p14:creationId xmlns:p14="http://schemas.microsoft.com/office/powerpoint/2010/main" xmlns="" val="4418952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5321" y="0"/>
            <a:ext cx="9138679" cy="3840480"/>
          </a:xfrm>
          <a:prstGeom prst="rect">
            <a:avLst/>
          </a:prstGeom>
        </p:spPr>
      </p:pic>
    </p:spTree>
    <p:extLst>
      <p:ext uri="{BB962C8B-B14F-4D97-AF65-F5344CB8AC3E}">
        <p14:creationId xmlns:p14="http://schemas.microsoft.com/office/powerpoint/2010/main" xmlns="" val="27167359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30480" y="-1"/>
            <a:ext cx="9057724" cy="5410201"/>
          </a:xfrm>
          <a:prstGeom prst="rect">
            <a:avLst/>
          </a:prstGeom>
        </p:spPr>
      </p:pic>
    </p:spTree>
    <p:extLst>
      <p:ext uri="{BB962C8B-B14F-4D97-AF65-F5344CB8AC3E}">
        <p14:creationId xmlns:p14="http://schemas.microsoft.com/office/powerpoint/2010/main" xmlns="" val="3990008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dding Text"/>
          <p:cNvSpPr>
            <a:spLocks noGrp="1"/>
          </p:cNvSpPr>
          <p:nvPr>
            <p:ph type="title"/>
          </p:nvPr>
        </p:nvSpPr>
        <p:spPr/>
        <p:txBody>
          <a:bodyPr/>
          <a:lstStyle/>
          <a:p>
            <a:r>
              <a:rPr lang="en-US" dirty="0">
                <a:latin typeface="+mj-lt"/>
              </a:rPr>
              <a:t>Basic Cost Terminology </a:t>
            </a:r>
            <a:r>
              <a:rPr lang="en-US" sz="2200" b="0" dirty="0">
                <a:latin typeface="+mj-lt"/>
              </a:rPr>
              <a:t>(1 of 2)</a:t>
            </a:r>
          </a:p>
        </p:txBody>
      </p:sp>
      <p:sp>
        <p:nvSpPr>
          <p:cNvPr id="3" name="Text Box 1"/>
          <p:cNvSpPr>
            <a:spLocks noGrp="1"/>
          </p:cNvSpPr>
          <p:nvPr>
            <p:ph idx="1"/>
          </p:nvPr>
        </p:nvSpPr>
        <p:spPr/>
        <p:txBody>
          <a:bodyPr>
            <a:normAutofit/>
          </a:bodyPr>
          <a:lstStyle/>
          <a:p>
            <a:r>
              <a:rPr lang="en-US" sz="2400" b="1" u="sng" dirty="0"/>
              <a:t>Cost</a:t>
            </a:r>
            <a:r>
              <a:rPr lang="en-US" sz="2400" b="1" dirty="0"/>
              <a:t> – a sacrificed or forgone resource to achieve a specific objective.</a:t>
            </a:r>
          </a:p>
          <a:p>
            <a:r>
              <a:rPr lang="en-US" sz="2400" b="1" dirty="0"/>
              <a:t>Actual cost – a cost that has occurred</a:t>
            </a:r>
          </a:p>
          <a:p>
            <a:r>
              <a:rPr lang="en-US" sz="2400" b="1" dirty="0"/>
              <a:t>Budgeted cost – a predicted cost</a:t>
            </a:r>
          </a:p>
          <a:p>
            <a:r>
              <a:rPr lang="en-US" sz="2400" b="1" dirty="0"/>
              <a:t>Cost object – anything for which a cost measurement is desired</a:t>
            </a:r>
          </a:p>
          <a:p>
            <a:r>
              <a:rPr lang="en-US" sz="2400" b="1" dirty="0">
                <a:solidFill>
                  <a:schemeClr val="bg2"/>
                </a:solidFill>
              </a:rPr>
              <a:t>How</a:t>
            </a:r>
            <a:r>
              <a:rPr lang="en-US" sz="2400" b="1" dirty="0"/>
              <a:t> </a:t>
            </a:r>
            <a:r>
              <a:rPr lang="en-US" sz="2400" b="1" dirty="0">
                <a:solidFill>
                  <a:schemeClr val="bg2"/>
                </a:solidFill>
              </a:rPr>
              <a:t>does a company decide the cost of a cost object?</a:t>
            </a:r>
          </a:p>
        </p:txBody>
      </p:sp>
    </p:spTree>
    <p:extLst>
      <p:ext uri="{BB962C8B-B14F-4D97-AF65-F5344CB8AC3E}">
        <p14:creationId xmlns:p14="http://schemas.microsoft.com/office/powerpoint/2010/main" xmlns="" val="1080334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dding Text"/>
          <p:cNvSpPr>
            <a:spLocks noGrp="1"/>
          </p:cNvSpPr>
          <p:nvPr>
            <p:ph type="title"/>
          </p:nvPr>
        </p:nvSpPr>
        <p:spPr/>
        <p:txBody>
          <a:bodyPr/>
          <a:lstStyle/>
          <a:p>
            <a:r>
              <a:rPr lang="en-US" dirty="0">
                <a:latin typeface="+mj-lt"/>
              </a:rPr>
              <a:t>Basic Cost Terminology </a:t>
            </a:r>
            <a:r>
              <a:rPr lang="en-US" sz="2200" b="0" dirty="0">
                <a:latin typeface="+mj-lt"/>
              </a:rPr>
              <a:t>(2 of 2)</a:t>
            </a:r>
          </a:p>
        </p:txBody>
      </p:sp>
      <p:sp>
        <p:nvSpPr>
          <p:cNvPr id="3" name="Text Box 1"/>
          <p:cNvSpPr>
            <a:spLocks noGrp="1"/>
          </p:cNvSpPr>
          <p:nvPr>
            <p:ph idx="1"/>
          </p:nvPr>
        </p:nvSpPr>
        <p:spPr/>
        <p:txBody>
          <a:bodyPr>
            <a:normAutofit/>
          </a:bodyPr>
          <a:lstStyle/>
          <a:p>
            <a:r>
              <a:rPr lang="en-US" sz="2400" b="1" u="sng" dirty="0"/>
              <a:t>Cost  Accumulation </a:t>
            </a:r>
            <a:r>
              <a:rPr lang="en-US" sz="2400" b="1" dirty="0"/>
              <a:t>– the collection of cost data in an organized way by means of an accounting system</a:t>
            </a:r>
          </a:p>
          <a:p>
            <a:r>
              <a:rPr lang="en-US" sz="2400" b="1" u="sng" dirty="0"/>
              <a:t>Cost Assignment </a:t>
            </a:r>
            <a:r>
              <a:rPr lang="en-US" sz="2400" b="1" dirty="0"/>
              <a:t>– a general term that encompasses the gathering of accumulated costs to a cost object in two ways:</a:t>
            </a:r>
          </a:p>
          <a:p>
            <a:pPr lvl="1"/>
            <a:r>
              <a:rPr lang="en-US" sz="2400" b="1" dirty="0"/>
              <a:t>Tracing costs with a direct relationship to the cost object, and</a:t>
            </a:r>
          </a:p>
          <a:p>
            <a:pPr lvl="1"/>
            <a:r>
              <a:rPr lang="en-US" sz="2400" b="1" dirty="0"/>
              <a:t>Allocating accumulated costs with an indirect relationship to a cost object.</a:t>
            </a:r>
          </a:p>
        </p:txBody>
      </p:sp>
    </p:spTree>
    <p:extLst>
      <p:ext uri="{BB962C8B-B14F-4D97-AF65-F5344CB8AC3E}">
        <p14:creationId xmlns:p14="http://schemas.microsoft.com/office/powerpoint/2010/main" xmlns="" val="4247817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dding Text"/>
          <p:cNvSpPr>
            <a:spLocks noGrp="1"/>
          </p:cNvSpPr>
          <p:nvPr>
            <p:ph type="title"/>
          </p:nvPr>
        </p:nvSpPr>
        <p:spPr/>
        <p:txBody>
          <a:bodyPr/>
          <a:lstStyle/>
          <a:p>
            <a:r>
              <a:rPr lang="en-US" dirty="0">
                <a:latin typeface="+mj-lt"/>
              </a:rPr>
              <a:t>Direct and Indirect Costs</a:t>
            </a:r>
            <a:endParaRPr lang="en-US" b="1" dirty="0">
              <a:latin typeface="+mj-lt"/>
            </a:endParaRPr>
          </a:p>
        </p:txBody>
      </p:sp>
      <p:sp>
        <p:nvSpPr>
          <p:cNvPr id="3" name="Text Box 1"/>
          <p:cNvSpPr>
            <a:spLocks noGrp="1"/>
          </p:cNvSpPr>
          <p:nvPr>
            <p:ph idx="1"/>
          </p:nvPr>
        </p:nvSpPr>
        <p:spPr/>
        <p:txBody>
          <a:bodyPr>
            <a:normAutofit/>
          </a:bodyPr>
          <a:lstStyle/>
          <a:p>
            <a:r>
              <a:rPr lang="en-US" sz="2800" dirty="0"/>
              <a:t>Direct costs can be conveniently and economically traced (tracked) to a cost object.</a:t>
            </a:r>
          </a:p>
          <a:p>
            <a:r>
              <a:rPr lang="en-US" sz="2800" dirty="0"/>
              <a:t>Indirect costs cannot be conveniently or economically traced (tracked) to a cost object.  Instead of being traced, these costs are allocated to a cost object in a rational and systematic manner.</a:t>
            </a:r>
          </a:p>
        </p:txBody>
      </p:sp>
    </p:spTree>
    <p:extLst>
      <p:ext uri="{BB962C8B-B14F-4D97-AF65-F5344CB8AC3E}">
        <p14:creationId xmlns:p14="http://schemas.microsoft.com/office/powerpoint/2010/main" xmlns="" val="39839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a:t>Cost Assignment to a Cost Object (BMW Example)</a:t>
            </a:r>
          </a:p>
        </p:txBody>
      </p:sp>
      <p:sp>
        <p:nvSpPr>
          <p:cNvPr id="21509"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3C9866D-A906-4F3A-BB18-ED3895703F4A}" type="slidenum">
              <a:rPr lang="en-US" altLang="en-US">
                <a:solidFill>
                  <a:schemeClr val="tx2"/>
                </a:solidFill>
              </a:rPr>
              <a:pPr eaLnBrk="1" hangingPunct="1"/>
              <a:t>6</a:t>
            </a:fld>
            <a:endParaRPr lang="en-US" altLang="en-US">
              <a:solidFill>
                <a:schemeClr val="tx2"/>
              </a:solidFill>
            </a:endParaRPr>
          </a:p>
        </p:txBody>
      </p:sp>
      <p:pic>
        <p:nvPicPr>
          <p:cNvPr id="21508" name="Picture 2" descr="Flow chart shows the two types of cost such as direct and indirect and two forms of cost assignment such as cost tracing and cost allocation by using the cost object BMW X6 as an example.&#10;&#10;&quot;The two types of cost are:&#10;1. Direct Costs&#10;• Example: Cost of steel and tires for the BMW X6.&#10;2. Indirect Costs&#10;• Example: Lease cost for Spartanburg plant where BMW makes the X6 and other models of cars.&#10;&#10;The two forms of cost assignment are:&#10;1. Cost Tracing &#10;• It is done based on material requisition document.&#10;2. Cost Allocation&#10;• It has no requisition document involved.&#10;&#10;The direct cost type leads to the cost object using cost tracing assignment and the indirect cost type leads to the cost object using cost allocation assignment.&quot;&#1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14400" y="2185988"/>
            <a:ext cx="6577013" cy="29956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752623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dding Text"/>
          <p:cNvSpPr>
            <a:spLocks noGrp="1"/>
          </p:cNvSpPr>
          <p:nvPr>
            <p:ph type="title"/>
          </p:nvPr>
        </p:nvSpPr>
        <p:spPr/>
        <p:txBody>
          <a:bodyPr/>
          <a:lstStyle/>
          <a:p>
            <a:r>
              <a:rPr lang="en-US" dirty="0">
                <a:latin typeface="+mj-lt"/>
              </a:rPr>
              <a:t>Cost Allocation Challenges</a:t>
            </a:r>
            <a:endParaRPr lang="en-US" b="1" dirty="0">
              <a:latin typeface="+mj-lt"/>
            </a:endParaRPr>
          </a:p>
        </p:txBody>
      </p:sp>
      <p:sp>
        <p:nvSpPr>
          <p:cNvPr id="3" name="Text Box 1"/>
          <p:cNvSpPr>
            <a:spLocks noGrp="1"/>
          </p:cNvSpPr>
          <p:nvPr>
            <p:ph idx="1"/>
          </p:nvPr>
        </p:nvSpPr>
        <p:spPr/>
        <p:txBody>
          <a:bodyPr>
            <a:normAutofit/>
          </a:bodyPr>
          <a:lstStyle/>
          <a:p>
            <a:pPr marL="0" indent="0">
              <a:buNone/>
            </a:pPr>
            <a:r>
              <a:rPr lang="en-US" sz="2400" b="1" dirty="0"/>
              <a:t>Direct Costs</a:t>
            </a:r>
          </a:p>
          <a:p>
            <a:pPr marL="0" indent="0">
              <a:buNone/>
            </a:pPr>
            <a:r>
              <a:rPr lang="en-US" sz="2400" b="1" dirty="0"/>
              <a:t>	Material (steel or tires for a car, as an example)</a:t>
            </a:r>
          </a:p>
          <a:p>
            <a:pPr marL="0" indent="0">
              <a:buNone/>
            </a:pPr>
            <a:r>
              <a:rPr lang="en-US" sz="2400" b="1" dirty="0"/>
              <a:t>	Labor (Assembly line wages)</a:t>
            </a:r>
          </a:p>
          <a:p>
            <a:pPr marL="0" indent="0">
              <a:buNone/>
            </a:pPr>
            <a:r>
              <a:rPr lang="en-US" sz="2400" b="1" dirty="0"/>
              <a:t>Indirect Costs</a:t>
            </a:r>
          </a:p>
          <a:p>
            <a:pPr marL="0" indent="0">
              <a:buNone/>
            </a:pPr>
            <a:r>
              <a:rPr lang="en-US" sz="2400" b="1" dirty="0"/>
              <a:t>	Electricity</a:t>
            </a:r>
          </a:p>
          <a:p>
            <a:pPr marL="0" indent="0">
              <a:buNone/>
            </a:pPr>
            <a:r>
              <a:rPr lang="en-US" sz="2400" b="1" dirty="0"/>
              <a:t>	Rent</a:t>
            </a:r>
          </a:p>
          <a:p>
            <a:pPr marL="0" indent="0">
              <a:buNone/>
            </a:pPr>
            <a:r>
              <a:rPr lang="en-US" sz="2400" b="1" dirty="0"/>
              <a:t>	Property taxes</a:t>
            </a:r>
          </a:p>
          <a:p>
            <a:pPr marL="0" indent="0">
              <a:buNone/>
            </a:pPr>
            <a:r>
              <a:rPr lang="en-US" sz="2400" b="1" dirty="0"/>
              <a:t>	Plant administration expenses</a:t>
            </a:r>
          </a:p>
        </p:txBody>
      </p:sp>
    </p:spTree>
    <p:extLst>
      <p:ext uri="{BB962C8B-B14F-4D97-AF65-F5344CB8AC3E}">
        <p14:creationId xmlns:p14="http://schemas.microsoft.com/office/powerpoint/2010/main" xmlns="" val="2654582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dding Text"/>
          <p:cNvSpPr>
            <a:spLocks noGrp="1"/>
          </p:cNvSpPr>
          <p:nvPr>
            <p:ph type="title"/>
          </p:nvPr>
        </p:nvSpPr>
        <p:spPr>
          <a:xfrm>
            <a:off x="457200" y="76200"/>
            <a:ext cx="8229600" cy="1600200"/>
          </a:xfrm>
        </p:spPr>
        <p:txBody>
          <a:bodyPr/>
          <a:lstStyle/>
          <a:p>
            <a:r>
              <a:rPr lang="en-US" dirty="0">
                <a:latin typeface="+mj-lt"/>
              </a:rPr>
              <a:t>Factors Affecting Direct/Indirect Cost Classifications.</a:t>
            </a:r>
            <a:endParaRPr lang="en-US" b="1" dirty="0">
              <a:latin typeface="+mj-lt"/>
            </a:endParaRPr>
          </a:p>
        </p:txBody>
      </p:sp>
      <p:sp>
        <p:nvSpPr>
          <p:cNvPr id="3" name="Text Box 1"/>
          <p:cNvSpPr>
            <a:spLocks noGrp="1"/>
          </p:cNvSpPr>
          <p:nvPr>
            <p:ph idx="1"/>
          </p:nvPr>
        </p:nvSpPr>
        <p:spPr>
          <a:xfrm>
            <a:off x="457200" y="1981200"/>
            <a:ext cx="8229600" cy="3886200"/>
          </a:xfrm>
        </p:spPr>
        <p:txBody>
          <a:bodyPr>
            <a:normAutofit/>
          </a:bodyPr>
          <a:lstStyle/>
          <a:p>
            <a:r>
              <a:rPr lang="en-US" sz="2400" b="1" dirty="0"/>
              <a:t>The materiality of the cost in question.</a:t>
            </a:r>
          </a:p>
          <a:p>
            <a:r>
              <a:rPr lang="en-US" sz="2400" b="1" dirty="0"/>
              <a:t>The available information-gathering technology.</a:t>
            </a:r>
          </a:p>
          <a:p>
            <a:r>
              <a:rPr lang="en-US" sz="2400" b="1" dirty="0"/>
              <a:t>Design of operations.</a:t>
            </a:r>
          </a:p>
          <a:p>
            <a:pPr marL="0" indent="0">
              <a:buNone/>
            </a:pPr>
            <a:r>
              <a:rPr lang="en-US" sz="2400" b="1" dirty="0"/>
              <a:t>NOTE:  a specific cost may be both a direct cost of one cost object and an indirect cost of another cost object.</a:t>
            </a:r>
          </a:p>
          <a:p>
            <a:pPr marL="0" indent="0">
              <a:buNone/>
            </a:pPr>
            <a:r>
              <a:rPr lang="en-US" sz="2400" b="1" dirty="0"/>
              <a:t>The direct/indirect classification depends on the choice of the cost object.</a:t>
            </a:r>
          </a:p>
        </p:txBody>
      </p:sp>
    </p:spTree>
    <p:extLst>
      <p:ext uri="{BB962C8B-B14F-4D97-AF65-F5344CB8AC3E}">
        <p14:creationId xmlns:p14="http://schemas.microsoft.com/office/powerpoint/2010/main" xmlns="" val="3364152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dding Text"/>
          <p:cNvSpPr>
            <a:spLocks noGrp="1"/>
          </p:cNvSpPr>
          <p:nvPr>
            <p:ph type="title"/>
          </p:nvPr>
        </p:nvSpPr>
        <p:spPr/>
        <p:txBody>
          <a:bodyPr/>
          <a:lstStyle/>
          <a:p>
            <a:r>
              <a:rPr lang="en-US" dirty="0"/>
              <a:t>Cost Behavior Patterns:  Variable Costs And Fixed Costs – </a:t>
            </a:r>
            <a:r>
              <a:rPr lang="en-US" sz="2200" b="0" dirty="0"/>
              <a:t>(1 of 2)</a:t>
            </a:r>
          </a:p>
        </p:txBody>
      </p:sp>
      <p:sp>
        <p:nvSpPr>
          <p:cNvPr id="3" name="Text Box 1"/>
          <p:cNvSpPr>
            <a:spLocks noGrp="1"/>
          </p:cNvSpPr>
          <p:nvPr>
            <p:ph idx="1"/>
          </p:nvPr>
        </p:nvSpPr>
        <p:spPr/>
        <p:txBody>
          <a:bodyPr>
            <a:normAutofit/>
          </a:bodyPr>
          <a:lstStyle/>
          <a:p>
            <a:pPr marL="0" indent="0">
              <a:buNone/>
            </a:pPr>
            <a:r>
              <a:rPr lang="en-US" sz="2800" b="1" dirty="0"/>
              <a:t>Variable costs change, </a:t>
            </a:r>
            <a:r>
              <a:rPr lang="en-US" sz="2800" b="1" i="1" dirty="0"/>
              <a:t>in total</a:t>
            </a:r>
            <a:r>
              <a:rPr lang="en-US" sz="2800" b="1" dirty="0"/>
              <a:t>, in proportion to changes in the related level of activity or volume of output produced. </a:t>
            </a:r>
          </a:p>
          <a:p>
            <a:pPr marL="0" indent="0">
              <a:buNone/>
            </a:pPr>
            <a:r>
              <a:rPr lang="en-US" sz="2800" b="1" dirty="0"/>
              <a:t>Fixed costs remain unchanged, </a:t>
            </a:r>
            <a:r>
              <a:rPr lang="en-US" sz="2800" b="1" i="1" dirty="0"/>
              <a:t>in total</a:t>
            </a:r>
            <a:r>
              <a:rPr lang="en-US" sz="2800" b="1" dirty="0"/>
              <a:t>, for a given time period, despite changes in the related level of activity or volume of output produced.</a:t>
            </a:r>
          </a:p>
          <a:p>
            <a:pPr marL="0" indent="0">
              <a:buNone/>
            </a:pPr>
            <a:r>
              <a:rPr lang="en-US" sz="2800" b="1" dirty="0"/>
              <a:t>Costs are fixed or variable for a specific activity and/or for a given time period.</a:t>
            </a:r>
          </a:p>
        </p:txBody>
      </p:sp>
    </p:spTree>
    <p:extLst>
      <p:ext uri="{BB962C8B-B14F-4D97-AF65-F5344CB8AC3E}">
        <p14:creationId xmlns:p14="http://schemas.microsoft.com/office/powerpoint/2010/main" xmlns="" val="3770086835"/>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1_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13788</TotalTime>
  <Words>2316</Words>
  <Application>Microsoft Office PowerPoint</Application>
  <PresentationFormat>On-screen Show (4:3)</PresentationFormat>
  <Paragraphs>196</Paragraphs>
  <Slides>24</Slides>
  <Notes>21</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508 Lecture</vt:lpstr>
      <vt:lpstr>1_508 Lecture</vt:lpstr>
      <vt:lpstr>Cost Accounting </vt:lpstr>
      <vt:lpstr>Learning Objectives </vt:lpstr>
      <vt:lpstr>Basic Cost Terminology (1 of 2)</vt:lpstr>
      <vt:lpstr>Basic Cost Terminology (2 of 2)</vt:lpstr>
      <vt:lpstr>Direct and Indirect Costs</vt:lpstr>
      <vt:lpstr>Cost Assignment to a Cost Object (BMW Example)</vt:lpstr>
      <vt:lpstr>Cost Allocation Challenges</vt:lpstr>
      <vt:lpstr>Factors Affecting Direct/Indirect Cost Classifications.</vt:lpstr>
      <vt:lpstr>Cost Behavior Patterns:  Variable Costs And Fixed Costs – (1 of 2)</vt:lpstr>
      <vt:lpstr>Cost Behavior Patterns:  Variable Costs and Fixed Costs – (2 of 2)</vt:lpstr>
      <vt:lpstr>Cost Behavior Patterns:  Variable Costs And Fixed Costs – Production of X6s</vt:lpstr>
      <vt:lpstr>Cost Behavior Summarized</vt:lpstr>
      <vt:lpstr>Graphs of variable and fixed costs</vt:lpstr>
      <vt:lpstr>Other Cost Concepts</vt:lpstr>
      <vt:lpstr>Multiple Classifications of Costs</vt:lpstr>
      <vt:lpstr>Examples of the Multiple  Classifications Of Costs</vt:lpstr>
      <vt:lpstr>Use Unit Costs Cautiously</vt:lpstr>
      <vt:lpstr>Use Unit Costs Cautiously</vt:lpstr>
      <vt:lpstr>Different Types of Firms</vt:lpstr>
      <vt:lpstr>Types of Inventory</vt:lpstr>
      <vt:lpstr>Commonly Used Classifications of Manufacturing Costs</vt:lpstr>
      <vt:lpstr>Slide 22</vt:lpstr>
      <vt:lpstr>Slide 23</vt:lpstr>
      <vt:lpstr>Slide 24</vt:lpstr>
    </vt:vector>
  </TitlesOfParts>
  <Company>Integra Software Services Pvt. Ltd.,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 Accounting: A Managerial Emphasis_16e</dc:title>
  <dc:subject>Accounting</dc:subject>
  <dc:creator>Srikant M. Datar and Madhav V. Rajan</dc:creator>
  <cp:lastModifiedBy>ok</cp:lastModifiedBy>
  <cp:revision>251</cp:revision>
  <cp:lastPrinted>2016-12-21T18:48:01Z</cp:lastPrinted>
  <dcterms:created xsi:type="dcterms:W3CDTF">2014-07-14T20:04:21Z</dcterms:created>
  <dcterms:modified xsi:type="dcterms:W3CDTF">2024-05-07T21:06:16Z</dcterms:modified>
</cp:coreProperties>
</file>