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17"/>
  </p:notesMasterIdLst>
  <p:handoutMasterIdLst>
    <p:handoutMasterId r:id="rId18"/>
  </p:handoutMasterIdLst>
  <p:sldIdLst>
    <p:sldId id="371" r:id="rId2"/>
    <p:sldId id="376" r:id="rId3"/>
    <p:sldId id="372" r:id="rId4"/>
    <p:sldId id="374" r:id="rId5"/>
    <p:sldId id="375" r:id="rId6"/>
    <p:sldId id="377" r:id="rId7"/>
    <p:sldId id="387" r:id="rId8"/>
    <p:sldId id="388" r:id="rId9"/>
    <p:sldId id="389" r:id="rId10"/>
    <p:sldId id="390" r:id="rId11"/>
    <p:sldId id="391" r:id="rId12"/>
    <p:sldId id="392" r:id="rId13"/>
    <p:sldId id="393" r:id="rId14"/>
    <p:sldId id="394" r:id="rId15"/>
    <p:sldId id="395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ECE9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6327" autoAdjust="0"/>
    <p:restoredTop sz="94660"/>
  </p:normalViewPr>
  <p:slideViewPr>
    <p:cSldViewPr>
      <p:cViewPr>
        <p:scale>
          <a:sx n="100" d="100"/>
          <a:sy n="100" d="100"/>
        </p:scale>
        <p:origin x="-138" y="-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92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B1C9A15-B692-490F-8749-16308C87B629}" type="datetimeFigureOut">
              <a:rPr lang="en-US"/>
              <a:pPr>
                <a:defRPr/>
              </a:pPr>
              <a:t>9/22/2011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08CB9E8-C676-4061-AADA-A17E0B1AA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044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7FE6735-1682-418B-AE6B-06A9761EBD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2169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4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72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6058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6059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20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1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2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C4DDD-7BB8-4AC9-9F33-480B3CA16B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216325"/>
      </p:ext>
    </p:extLst>
  </p:cSld>
  <p:clrMapOvr>
    <a:masterClrMapping/>
  </p:clrMapOvr>
  <p:transition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2D07E-4180-486A-86AB-D86ABD696F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923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A508E-C0CD-4983-A648-9D1B3F292E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21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73DE3-3A65-4B9F-8731-A260C37A48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17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E95BB-DDC9-4686-B23F-4FE83FAD1B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271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00A1C-394A-4E30-AF85-A776BEE868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629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C4EDC-7F26-4C02-B978-C11F1C54D3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72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5808F-92BE-4681-B4F2-9904C488A4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966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AE563-0F30-4375-8E33-7912D87D9B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9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7B242-9269-4FB2-8C23-B63CE52D92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926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B1D5A-5564-4302-851C-587C78994D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909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34819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20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21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22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23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24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25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26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27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28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29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0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1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2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3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4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5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6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7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8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9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40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41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42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43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44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45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46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47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48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49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50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51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52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53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54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55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56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57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58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59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60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61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62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63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64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65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66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67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68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69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70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71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72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73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74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75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76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77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78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79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80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81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82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83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84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85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86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87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88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89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90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91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92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93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94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95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96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97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98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99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00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01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02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03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04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05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06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07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08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09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10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11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12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13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14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15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16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17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18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19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20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21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22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23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24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25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26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27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28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29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30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31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32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33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34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35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36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37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38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39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40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41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42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43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44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45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46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47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48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49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50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51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52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53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54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55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56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57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58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59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60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61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62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63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64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65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66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67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68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69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70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71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72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73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74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75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76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77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78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79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80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81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82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83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84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85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86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87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88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89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90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91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92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93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94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95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96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97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98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99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00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01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02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03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04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05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06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07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08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09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10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11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12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13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14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15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16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17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18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19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0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1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2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3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4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5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6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7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8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9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30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31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32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33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5034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1C4A711B-383C-4882-BD7C-6D54BCDBD9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5035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036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037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038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4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3261A9-9925-49F6-B535-BC7F7D4434F1}" type="slidenum">
              <a:rPr lang="en-US">
                <a:solidFill>
                  <a:srgbClr val="FFFFFF"/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Time division multiplexing TDM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93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1676400"/>
                <a:ext cx="8229600" cy="4533900"/>
              </a:xfrm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The sampling theorem states that a given message signal </a:t>
                </a:r>
                <a14:m>
                  <m:oMath xmlns:m="http://schemas.openxmlformats.org/officeDocument/2006/math">
                    <m:r>
                      <a:rPr lang="en-US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𝑚</m:t>
                    </m:r>
                    <m:r>
                      <a:rPr lang="en-US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(</m:t>
                    </m:r>
                    <m:r>
                      <a:rPr lang="en-US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can be transmitted as a sequence of samples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𝑚</m:t>
                    </m:r>
                    <m:r>
                      <a:rPr lang="en-US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(</m:t>
                    </m:r>
                    <m:r>
                      <a:rPr lang="en-US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𝑛</m:t>
                    </m:r>
                    <m:sSub>
                      <m:sSubPr>
                        <m:ctrlPr>
                          <a:rPr lang="en-US" b="0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as shown</a:t>
                </a:r>
              </a:p>
              <a:p>
                <a:pPr eaLnBrk="1" hangingPunct="1">
                  <a:defRPr/>
                </a:pPr>
                <a:endPara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eaLnBrk="1" hangingPunct="1">
                  <a:defRPr/>
                </a:pPr>
                <a:endPara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eaLnBrk="1" hangingPunct="1"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99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1676400"/>
                <a:ext cx="8229600" cy="4533900"/>
              </a:xfrm>
              <a:blipFill rotWithShape="1">
                <a:blip r:embed="rId2"/>
                <a:stretch>
                  <a:fillRect t="-1882" r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3276600"/>
            <a:ext cx="5867400" cy="310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3276600" y="3276601"/>
            <a:ext cx="533400" cy="3048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accent4">
                    <a:lumMod val="10000"/>
                  </a:schemeClr>
                </a:solidFill>
              </a:rPr>
              <a:t>m(t)</a:t>
            </a:r>
            <a:endParaRPr lang="en-US" sz="1400" i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5200" y="4114800"/>
            <a:ext cx="533400" cy="3048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accent4">
                    <a:lumMod val="10000"/>
                  </a:schemeClr>
                </a:solidFill>
              </a:rPr>
              <a:t>T</a:t>
            </a:r>
            <a:r>
              <a:rPr lang="en-US" sz="1400" i="1" baseline="-25000" dirty="0" smtClean="0">
                <a:solidFill>
                  <a:schemeClr val="accent4">
                    <a:lumMod val="10000"/>
                  </a:schemeClr>
                </a:solidFill>
              </a:rPr>
              <a:t>s</a:t>
            </a:r>
            <a:endParaRPr lang="en-US" sz="1400" i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62400" y="4114800"/>
            <a:ext cx="533400" cy="3048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accent4">
                    <a:lumMod val="10000"/>
                  </a:schemeClr>
                </a:solidFill>
              </a:rPr>
              <a:t>2T</a:t>
            </a:r>
            <a:r>
              <a:rPr lang="en-US" sz="1400" i="1" baseline="-25000" dirty="0" smtClean="0">
                <a:solidFill>
                  <a:schemeClr val="accent4">
                    <a:lumMod val="10000"/>
                  </a:schemeClr>
                </a:solidFill>
              </a:rPr>
              <a:t>s</a:t>
            </a:r>
            <a:endParaRPr lang="en-US" sz="1400" i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95800" y="4114800"/>
            <a:ext cx="533400" cy="3048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accent4">
                    <a:lumMod val="10000"/>
                  </a:schemeClr>
                </a:solidFill>
              </a:rPr>
              <a:t>3T</a:t>
            </a:r>
            <a:r>
              <a:rPr lang="en-US" sz="1400" i="1" baseline="-25000" dirty="0" smtClean="0">
                <a:solidFill>
                  <a:schemeClr val="accent4">
                    <a:lumMod val="10000"/>
                  </a:schemeClr>
                </a:solidFill>
              </a:rPr>
              <a:t>s</a:t>
            </a:r>
            <a:endParaRPr lang="en-US" sz="1400" i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29200" y="4343400"/>
            <a:ext cx="533400" cy="3048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accent4">
                    <a:lumMod val="10000"/>
                  </a:schemeClr>
                </a:solidFill>
              </a:rPr>
              <a:t>4T</a:t>
            </a:r>
            <a:r>
              <a:rPr lang="en-US" sz="1400" i="1" baseline="-25000" dirty="0" smtClean="0">
                <a:solidFill>
                  <a:schemeClr val="accent4">
                    <a:lumMod val="10000"/>
                  </a:schemeClr>
                </a:solidFill>
              </a:rPr>
              <a:t>s</a:t>
            </a:r>
            <a:endParaRPr lang="en-US" sz="1400" i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15000" y="3733800"/>
            <a:ext cx="533400" cy="3048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accent4">
                    <a:lumMod val="10000"/>
                  </a:schemeClr>
                </a:solidFill>
              </a:rPr>
              <a:t>5T</a:t>
            </a:r>
            <a:r>
              <a:rPr lang="en-US" sz="1400" i="1" baseline="-25000" dirty="0" smtClean="0">
                <a:solidFill>
                  <a:schemeClr val="accent4">
                    <a:lumMod val="10000"/>
                  </a:schemeClr>
                </a:solidFill>
              </a:rPr>
              <a:t>s</a:t>
            </a:r>
            <a:endParaRPr lang="en-US" sz="1400" i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72200" y="3733800"/>
            <a:ext cx="533400" cy="3048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accent4">
                    <a:lumMod val="10000"/>
                  </a:schemeClr>
                </a:solidFill>
              </a:rPr>
              <a:t>6T</a:t>
            </a:r>
            <a:r>
              <a:rPr lang="en-US" sz="1400" i="1" baseline="-25000" dirty="0" smtClean="0">
                <a:solidFill>
                  <a:schemeClr val="accent4">
                    <a:lumMod val="10000"/>
                  </a:schemeClr>
                </a:solidFill>
              </a:rPr>
              <a:t>s</a:t>
            </a:r>
            <a:endParaRPr lang="en-US" sz="1400" i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05600" y="3733800"/>
            <a:ext cx="533400" cy="3048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accent4">
                    <a:lumMod val="10000"/>
                  </a:schemeClr>
                </a:solidFill>
              </a:rPr>
              <a:t>7T</a:t>
            </a:r>
            <a:r>
              <a:rPr lang="en-US" sz="1400" i="1" baseline="-25000" dirty="0" smtClean="0">
                <a:solidFill>
                  <a:schemeClr val="accent4">
                    <a:lumMod val="10000"/>
                  </a:schemeClr>
                </a:solidFill>
              </a:rPr>
              <a:t>s</a:t>
            </a:r>
            <a:endParaRPr lang="en-US" sz="1400" i="1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75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 solution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Arial" pitchFamily="34" charset="0"/>
                  <a:buChar char="•"/>
                </a:pP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The above equation for the bandwidth can be concluded from the fact that, the transmitted samples can be viewed as a new signal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(</m:t>
                    </m:r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𝑡</m:t>
                    </m:r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sampled at a sampling rate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</a:p>
              <a:p>
                <a:pPr marL="514350" indent="-514350">
                  <a:buFont typeface="Arial" pitchFamily="34" charset="0"/>
                  <a:buChar char="•"/>
                </a:pP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This sampling rate is equivalent to a frequency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𝑁</m:t>
                        </m:r>
                      </m:sub>
                    </m:sSub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=2</m:t>
                    </m:r>
                    <m:sSub>
                      <m:sSubPr>
                        <m:ctrlP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𝑚</m:t>
                        </m:r>
                        <m: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endPara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514350" indent="-514350">
                  <a:buFont typeface="Arial" pitchFamily="34" charset="0"/>
                  <a:buChar char="•"/>
                </a:pPr>
                <a:endPara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514350" indent="-514350">
                  <a:buFont typeface="Arial" pitchFamily="34" charset="0"/>
                  <a:buChar char="•"/>
                </a:pPr>
                <a:endPara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514350" indent="-514350">
                  <a:buFont typeface="Arial" pitchFamily="34" charset="0"/>
                  <a:buChar char="•"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778" t="-2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 solution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Arial" pitchFamily="34" charset="0"/>
                  <a:buChar char="•"/>
                </a:pP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𝑚</m:t>
                        </m:r>
                        <m: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is the maximum frequency content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(</m:t>
                    </m:r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𝑡</m:t>
                    </m:r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</a:p>
              <a:p>
                <a:pPr marL="514350" indent="-514350">
                  <a:buFont typeface="Arial" pitchFamily="34" charset="0"/>
                  <a:buChar char="•"/>
                </a:pP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From the above discussion we can see that the cutoff frequency of the filter must be greater than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𝑚</m:t>
                        </m:r>
                        <m: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2</m:t>
                            </m:r>
                            <m:r>
                              <a:rPr lang="en-US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in order to pass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without distortion </a:t>
                </a: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778" t="-2019" r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arenR" startAt="3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the previous two signals were frequency multiplexed, then sent using AM carrier, then the minimum bandwidth would be</a:t>
            </a:r>
          </a:p>
          <a:p>
            <a:pPr marL="514350" indent="-514350">
              <a:buFont typeface="+mj-lt"/>
              <a:buAutoNum type="alphaLcParenR" startAt="3"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SSB modulation is used then the bandwidth would be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aphicFrame>
        <p:nvGraphicFramePr>
          <p:cNvPr id="215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9785771"/>
              </p:ext>
            </p:extLst>
          </p:nvPr>
        </p:nvGraphicFramePr>
        <p:xfrm>
          <a:off x="3048000" y="3124200"/>
          <a:ext cx="407987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5" name="Equation" r:id="rId3" imgW="1574640" imgH="482400" progId="Equation.3">
                  <p:embed/>
                </p:oleObj>
              </mc:Choice>
              <mc:Fallback>
                <p:oleObj name="Equation" r:id="rId3" imgW="1574640" imgH="4824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124200"/>
                        <a:ext cx="4079875" cy="9652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3420624"/>
              </p:ext>
            </p:extLst>
          </p:nvPr>
        </p:nvGraphicFramePr>
        <p:xfrm>
          <a:off x="4724400" y="4800600"/>
          <a:ext cx="358616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6" name="Equation" r:id="rId5" imgW="1384200" imgH="482400" progId="Equation.3">
                  <p:embed/>
                </p:oleObj>
              </mc:Choice>
              <mc:Fallback>
                <p:oleObj name="Equation" r:id="rId5" imgW="1384200" imgH="4824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800600"/>
                        <a:ext cx="3586162" cy="9906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44000" cy="1969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3733800"/>
            <a:ext cx="9144001" cy="1342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858000" y="4538246"/>
            <a:ext cx="6096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5.88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4800600"/>
            <a:ext cx="6096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4.88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612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402501"/>
            <a:ext cx="9143999" cy="1502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3276600"/>
            <a:ext cx="9144001" cy="1442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82749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44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80656"/>
            <a:ext cx="9144000" cy="1548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42132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3261A9-9925-49F6-B535-BC7F7D4434F1}" type="slidenum">
              <a:rPr lang="en-US">
                <a:solidFill>
                  <a:srgbClr val="FFFFFF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TDM graphical representation for two signals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229600" cy="45339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leaves space for other samples to be interleaved in the same sampling interval</a:t>
            </a:r>
          </a:p>
          <a:p>
            <a:pPr eaLnBrk="1" hangingPunct="1">
              <a:defRPr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743200"/>
            <a:ext cx="580417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9375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3261A9-9925-49F6-B535-BC7F7D4434F1}" type="slidenum">
              <a:rPr lang="en-US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TDM block diagram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229600" cy="45339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TDM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signals can be transmitted simultaneously using a single channel</a:t>
            </a:r>
          </a:p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can be achieved by using the block diagram shown below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437"/>
            <a:ext cx="8362950" cy="228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895600" y="4876800"/>
            <a:ext cx="32766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Communication channel</a:t>
            </a: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895600" y="5181600"/>
            <a:ext cx="3429000" cy="9144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2819400" y="5181600"/>
            <a:ext cx="3505200" cy="1588"/>
          </a:xfrm>
          <a:prstGeom prst="line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9375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3261A9-9925-49F6-B535-BC7F7D4434F1}" type="slidenum">
              <a:rPr lang="en-US">
                <a:solidFill>
                  <a:srgbClr val="FFFFFF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TDM block diagram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93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1676400"/>
                <a:ext cx="8229600" cy="4533900"/>
              </a:xfrm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The </a:t>
                </a:r>
                <a:r>
                  <a:rPr lang="en-US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commutator</a:t>
                </a: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switch takes samples from each input signal and interleave them</a:t>
                </a:r>
              </a:p>
              <a:p>
                <a:pPr eaLnBrk="1" hangingPunct="1">
                  <a:defRPr/>
                </a:pP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The operating frequency of the commutator switch is given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𝑁</m:t>
                        </m:r>
                      </m:sub>
                    </m:sSub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𝑁𝑓</m:t>
                        </m:r>
                      </m:e>
                      <m:sub>
                        <m: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endPara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eaLnBrk="1" hangingPunct="1">
                  <a:defRPr/>
                </a:pP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2</m:t>
                        </m:r>
                        <m:r>
                          <a:rPr lang="en-US" b="0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is the sampling frequency for each signal provided that all </a:t>
                </a:r>
                <a:r>
                  <a:rPr lang="en-US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</a:t>
                </a: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signals have the same bandwidth</a:t>
                </a:r>
              </a:p>
            </p:txBody>
          </p:sp>
        </mc:Choice>
        <mc:Fallback xmlns="">
          <p:sp>
            <p:nvSpPr>
              <p:cNvPr id="399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1676400"/>
                <a:ext cx="8229600" cy="4533900"/>
              </a:xfrm>
              <a:blipFill rotWithShape="1">
                <a:blip r:embed="rId2"/>
                <a:stretch>
                  <a:fillRect t="-1882" r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375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3261A9-9925-49F6-B535-BC7F7D4434F1}" type="slidenum">
              <a:rPr lang="en-US">
                <a:solidFill>
                  <a:srgbClr val="FFFFFF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TDM block diagram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93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1676400"/>
                <a:ext cx="8229600" cy="4533900"/>
              </a:xfrm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If the </a:t>
                </a:r>
                <a:r>
                  <a:rPr lang="en-US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</a:t>
                </a: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signals have different bandwidths,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is selected as the sampling frequency of the signal with the highest frequency content</a:t>
                </a:r>
              </a:p>
              <a:p>
                <a:pPr eaLnBrk="1" hangingPunct="1">
                  <a:defRPr/>
                </a:pP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If signals with different bandwidths are to be TDM multiplexed, then the signals with same bandwidth are grouped together  and sampled on the same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</a:p>
            </p:txBody>
          </p:sp>
        </mc:Choice>
        <mc:Fallback xmlns="">
          <p:sp>
            <p:nvSpPr>
              <p:cNvPr id="399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1676400"/>
                <a:ext cx="8229600" cy="4533900"/>
              </a:xfrm>
              <a:blipFill rotWithShape="1">
                <a:blip r:embed="rId2"/>
                <a:stretch>
                  <a:fillRect t="-1882" r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375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3261A9-9925-49F6-B535-BC7F7D4434F1}" type="slidenum">
              <a:rPr lang="en-US">
                <a:solidFill>
                  <a:srgbClr val="FFFFFF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TDM example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229600" cy="4533900"/>
          </a:xfrm>
        </p:spPr>
        <p:txBody>
          <a:bodyPr/>
          <a:lstStyle/>
          <a:p>
            <a:pPr algn="just" eaLnBrk="1" hangingPunct="1"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signals are to be transmitted using PAM TDM. The first signal has a bandwidth of 0-8 kHz, the second signal bandwidth is 0-10 kHz. The two signals are sampled equally. The sampled signals are passed through a low pass filter before transmission</a:t>
            </a:r>
          </a:p>
        </p:txBody>
      </p:sp>
    </p:spTree>
    <p:extLst>
      <p:ext uri="{BB962C8B-B14F-4D97-AF65-F5344CB8AC3E}">
        <p14:creationId xmlns:p14="http://schemas.microsoft.com/office/powerpoint/2010/main" val="349375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3261A9-9925-49F6-B535-BC7F7D4434F1}" type="slidenum">
              <a:rPr lang="en-US">
                <a:solidFill>
                  <a:srgbClr val="FFFFFF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TDM example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229600" cy="4533900"/>
          </a:xfrm>
        </p:spPr>
        <p:txBody>
          <a:bodyPr/>
          <a:lstStyle/>
          <a:p>
            <a:pPr marL="514350" indent="-514350" algn="just" eaLnBrk="1" hangingPunct="1">
              <a:buFont typeface="+mj-lt"/>
              <a:buAutoNum type="alphaLcParenR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minimum clock frequency of the PAM system (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commutator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clock)</a:t>
            </a:r>
          </a:p>
          <a:p>
            <a:pPr marL="514350" indent="-514350" algn="just" eaLnBrk="1" hangingPunct="1">
              <a:buFont typeface="+mj-lt"/>
              <a:buAutoNum type="alphaLcParenR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minimum cutoff frequency of the low pass filter used before transmission that will preserve the amplitude information on the output pulses</a:t>
            </a:r>
          </a:p>
        </p:txBody>
      </p:sp>
    </p:spTree>
    <p:extLst>
      <p:ext uri="{BB962C8B-B14F-4D97-AF65-F5344CB8AC3E}">
        <p14:creationId xmlns:p14="http://schemas.microsoft.com/office/powerpoint/2010/main" val="349375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3261A9-9925-49F6-B535-BC7F7D4434F1}" type="slidenum">
              <a:rPr lang="en-US">
                <a:solidFill>
                  <a:srgbClr val="FFFFFF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TDM example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229600" cy="4533900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lphaLcParenR" startAt="3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would be the minimum bandwidth if theses two signals were frequency multiplexed using normal AM techniques and SSB techniques</a:t>
            </a:r>
          </a:p>
        </p:txBody>
      </p:sp>
    </p:spTree>
    <p:extLst>
      <p:ext uri="{BB962C8B-B14F-4D97-AF65-F5344CB8AC3E}">
        <p14:creationId xmlns:p14="http://schemas.microsoft.com/office/powerpoint/2010/main" val="349375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minimum clock frequency of the PAM system can be found from</a:t>
            </a:r>
          </a:p>
          <a:p>
            <a:pPr marL="514350" indent="-514350">
              <a:buFont typeface="+mj-lt"/>
              <a:buAutoNum type="alphaLcParenR"/>
            </a:pPr>
            <a:endParaRPr lang="en-US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lphaLcParenR"/>
            </a:pPr>
            <a:endParaRPr lang="en-US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lphaLcParenR"/>
            </a:pP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minimum bandwidth of the transmission filter can be found from</a:t>
            </a:r>
          </a:p>
          <a:p>
            <a:pPr marL="514350" indent="-514350">
              <a:buFont typeface="+mj-lt"/>
              <a:buAutoNum type="alphaLcParenR"/>
            </a:pPr>
            <a:endParaRPr lang="en-US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lphaLcParenR"/>
            </a:pPr>
            <a:endParaRPr lang="en-US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9925835"/>
              </p:ext>
            </p:extLst>
          </p:nvPr>
        </p:nvGraphicFramePr>
        <p:xfrm>
          <a:off x="2286000" y="2667000"/>
          <a:ext cx="4090989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0" name="Equation" r:id="rId3" imgW="2158920" imgH="482400" progId="Equation.3">
                  <p:embed/>
                </p:oleObj>
              </mc:Choice>
              <mc:Fallback>
                <p:oleObj name="Equation" r:id="rId3" imgW="2158920" imgH="482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667000"/>
                        <a:ext cx="4090989" cy="9144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7348615"/>
              </p:ext>
            </p:extLst>
          </p:nvPr>
        </p:nvGraphicFramePr>
        <p:xfrm>
          <a:off x="3352800" y="4648200"/>
          <a:ext cx="2590800" cy="1443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1" name="Equation" r:id="rId5" imgW="1549080" imgH="863280" progId="Equation.3">
                  <p:embed/>
                </p:oleObj>
              </mc:Choice>
              <mc:Fallback>
                <p:oleObj name="Equation" r:id="rId5" imgW="1549080" imgH="8632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648200"/>
                        <a:ext cx="2590800" cy="144384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Digital Dots">
  <a:themeElements>
    <a:clrScheme name="Digital Dots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Digital Dot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igital Dots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3167</TotalTime>
  <Words>542</Words>
  <Application>Microsoft Office PowerPoint</Application>
  <PresentationFormat>On-screen Show (4:3)</PresentationFormat>
  <Paragraphs>65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Digital Dots</vt:lpstr>
      <vt:lpstr>Equation</vt:lpstr>
      <vt:lpstr>Time division multiplexing TDM</vt:lpstr>
      <vt:lpstr>TDM graphical representation for two signals</vt:lpstr>
      <vt:lpstr>TDM block diagram</vt:lpstr>
      <vt:lpstr>TDM block diagram</vt:lpstr>
      <vt:lpstr>TDM block diagram</vt:lpstr>
      <vt:lpstr>TDM example</vt:lpstr>
      <vt:lpstr>TDM example</vt:lpstr>
      <vt:lpstr>TDM example</vt:lpstr>
      <vt:lpstr>Example 1 solution</vt:lpstr>
      <vt:lpstr>Example 1 solution</vt:lpstr>
      <vt:lpstr>Example 1 solution</vt:lpstr>
      <vt:lpstr>Example 1 solution</vt:lpstr>
      <vt:lpstr>PowerPoint Presentation</vt:lpstr>
      <vt:lpstr>PowerPoint Presentation</vt:lpstr>
      <vt:lpstr>PowerPoint Presentation</vt:lpstr>
    </vt:vector>
  </TitlesOfParts>
  <Company>SweetHaven Publishing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L. Heiserman</dc:creator>
  <cp:lastModifiedBy>laura</cp:lastModifiedBy>
  <cp:revision>224</cp:revision>
  <dcterms:created xsi:type="dcterms:W3CDTF">2004-08-13T16:35:55Z</dcterms:created>
  <dcterms:modified xsi:type="dcterms:W3CDTF">2011-09-22T03:15:46Z</dcterms:modified>
</cp:coreProperties>
</file>